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71"/>
  </p:notesMasterIdLst>
  <p:sldIdLst>
    <p:sldId id="513" r:id="rId5"/>
    <p:sldId id="730" r:id="rId6"/>
    <p:sldId id="747" r:id="rId7"/>
    <p:sldId id="880" r:id="rId8"/>
    <p:sldId id="763" r:id="rId9"/>
    <p:sldId id="883" r:id="rId10"/>
    <p:sldId id="735" r:id="rId11"/>
    <p:sldId id="736" r:id="rId12"/>
    <p:sldId id="866" r:id="rId13"/>
    <p:sldId id="923" r:id="rId14"/>
    <p:sldId id="745" r:id="rId15"/>
    <p:sldId id="876" r:id="rId16"/>
    <p:sldId id="860" r:id="rId17"/>
    <p:sldId id="884" r:id="rId18"/>
    <p:sldId id="759" r:id="rId19"/>
    <p:sldId id="628" r:id="rId20"/>
    <p:sldId id="788" r:id="rId21"/>
    <p:sldId id="790" r:id="rId22"/>
    <p:sldId id="886" r:id="rId23"/>
    <p:sldId id="792" r:id="rId24"/>
    <p:sldId id="881" r:id="rId25"/>
    <p:sldId id="795" r:id="rId26"/>
    <p:sldId id="799" r:id="rId27"/>
    <p:sldId id="877" r:id="rId28"/>
    <p:sldId id="887" r:id="rId29"/>
    <p:sldId id="888" r:id="rId30"/>
    <p:sldId id="889" r:id="rId31"/>
    <p:sldId id="890" r:id="rId32"/>
    <p:sldId id="891" r:id="rId33"/>
    <p:sldId id="892" r:id="rId34"/>
    <p:sldId id="893" r:id="rId35"/>
    <p:sldId id="894" r:id="rId36"/>
    <p:sldId id="895" r:id="rId37"/>
    <p:sldId id="896" r:id="rId38"/>
    <p:sldId id="897" r:id="rId39"/>
    <p:sldId id="898" r:id="rId40"/>
    <p:sldId id="899" r:id="rId41"/>
    <p:sldId id="900" r:id="rId42"/>
    <p:sldId id="901" r:id="rId43"/>
    <p:sldId id="902" r:id="rId44"/>
    <p:sldId id="903" r:id="rId45"/>
    <p:sldId id="904" r:id="rId46"/>
    <p:sldId id="905" r:id="rId47"/>
    <p:sldId id="906" r:id="rId48"/>
    <p:sldId id="907" r:id="rId49"/>
    <p:sldId id="908" r:id="rId50"/>
    <p:sldId id="909" r:id="rId51"/>
    <p:sldId id="910" r:id="rId52"/>
    <p:sldId id="911" r:id="rId53"/>
    <p:sldId id="912" r:id="rId54"/>
    <p:sldId id="913" r:id="rId55"/>
    <p:sldId id="914" r:id="rId56"/>
    <p:sldId id="915" r:id="rId57"/>
    <p:sldId id="916" r:id="rId58"/>
    <p:sldId id="917" r:id="rId59"/>
    <p:sldId id="918" r:id="rId60"/>
    <p:sldId id="812" r:id="rId61"/>
    <p:sldId id="919" r:id="rId62"/>
    <p:sldId id="920" r:id="rId63"/>
    <p:sldId id="808" r:id="rId64"/>
    <p:sldId id="771" r:id="rId65"/>
    <p:sldId id="865" r:id="rId66"/>
    <p:sldId id="874" r:id="rId67"/>
    <p:sldId id="921" r:id="rId68"/>
    <p:sldId id="922" r:id="rId69"/>
    <p:sldId id="291" r:id="rId70"/>
  </p:sldIdLst>
  <p:sldSz cx="9144000" cy="5143500" type="screen16x9"/>
  <p:notesSz cx="6858000" cy="9144000"/>
  <p:custDataLst>
    <p:tags r:id="rId7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77126-6753-459A-AD30-2E4F4579AEC9}" v="1" dt="2022-02-15T05:51:45.477"/>
    <p1510:client id="{73016A2E-DF37-4DCE-8245-4A6500136723}" v="2" dt="2022-02-15T07:43:55.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336"/>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TOWHIDUL ISLAM" userId="S::22-46040-1@student.aiub.edu::da382d0c-31d1-4c79-a6dc-0aecf9c97d4f" providerId="AD" clId="Web-{73016A2E-DF37-4DCE-8245-4A6500136723}"/>
    <pc:docChg chg="modSld">
      <pc:chgData name="MOHAMMAD TOWHIDUL ISLAM" userId="S::22-46040-1@student.aiub.edu::da382d0c-31d1-4c79-a6dc-0aecf9c97d4f" providerId="AD" clId="Web-{73016A2E-DF37-4DCE-8245-4A6500136723}" dt="2022-02-15T07:43:55.959" v="1" actId="1076"/>
      <pc:docMkLst>
        <pc:docMk/>
      </pc:docMkLst>
      <pc:sldChg chg="modSp">
        <pc:chgData name="MOHAMMAD TOWHIDUL ISLAM" userId="S::22-46040-1@student.aiub.edu::da382d0c-31d1-4c79-a6dc-0aecf9c97d4f" providerId="AD" clId="Web-{73016A2E-DF37-4DCE-8245-4A6500136723}" dt="2022-02-15T05:51:28.770" v="0"/>
        <pc:sldMkLst>
          <pc:docMk/>
          <pc:sldMk cId="2145273728" sldId="763"/>
        </pc:sldMkLst>
        <pc:graphicFrameChg chg="modGraphic">
          <ac:chgData name="MOHAMMAD TOWHIDUL ISLAM" userId="S::22-46040-1@student.aiub.edu::da382d0c-31d1-4c79-a6dc-0aecf9c97d4f" providerId="AD" clId="Web-{73016A2E-DF37-4DCE-8245-4A6500136723}" dt="2022-02-15T05:51:28.770" v="0"/>
          <ac:graphicFrameMkLst>
            <pc:docMk/>
            <pc:sldMk cId="2145273728" sldId="763"/>
            <ac:graphicFrameMk id="7" creationId="{00000000-0000-0000-0000-000000000000}"/>
          </ac:graphicFrameMkLst>
        </pc:graphicFrameChg>
      </pc:sldChg>
      <pc:sldChg chg="modSp">
        <pc:chgData name="MOHAMMAD TOWHIDUL ISLAM" userId="S::22-46040-1@student.aiub.edu::da382d0c-31d1-4c79-a6dc-0aecf9c97d4f" providerId="AD" clId="Web-{73016A2E-DF37-4DCE-8245-4A6500136723}" dt="2022-02-15T07:43:55.959" v="1" actId="1076"/>
        <pc:sldMkLst>
          <pc:docMk/>
          <pc:sldMk cId="3707270558" sldId="792"/>
        </pc:sldMkLst>
        <pc:picChg chg="mod">
          <ac:chgData name="MOHAMMAD TOWHIDUL ISLAM" userId="S::22-46040-1@student.aiub.edu::da382d0c-31d1-4c79-a6dc-0aecf9c97d4f" providerId="AD" clId="Web-{73016A2E-DF37-4DCE-8245-4A6500136723}" dt="2022-02-15T07:43:55.959" v="1" actId="1076"/>
          <ac:picMkLst>
            <pc:docMk/>
            <pc:sldMk cId="3707270558" sldId="792"/>
            <ac:picMk id="3" creationId="{931DEF71-F642-4A4E-BF36-B6D29E841815}"/>
          </ac:picMkLst>
        </pc:picChg>
      </pc:sldChg>
    </pc:docChg>
  </pc:docChgLst>
  <pc:docChgLst>
    <pc:chgData name="TASNIM SULTANA SINTHEIA" userId="S::22-46039-1@student.aiub.edu::75645496-1918-4d39-9543-a91f9fb5912f" providerId="AD" clId="Web-{2C177126-6753-459A-AD30-2E4F4579AEC9}"/>
    <pc:docChg chg="modSld">
      <pc:chgData name="TASNIM SULTANA SINTHEIA" userId="S::22-46039-1@student.aiub.edu::75645496-1918-4d39-9543-a91f9fb5912f" providerId="AD" clId="Web-{2C177126-6753-459A-AD30-2E4F4579AEC9}" dt="2022-02-15T05:51:45.477" v="0"/>
      <pc:docMkLst>
        <pc:docMk/>
      </pc:docMkLst>
      <pc:sldChg chg="addSp">
        <pc:chgData name="TASNIM SULTANA SINTHEIA" userId="S::22-46039-1@student.aiub.edu::75645496-1918-4d39-9543-a91f9fb5912f" providerId="AD" clId="Web-{2C177126-6753-459A-AD30-2E4F4579AEC9}" dt="2022-02-15T05:51:45.477" v="0"/>
        <pc:sldMkLst>
          <pc:docMk/>
          <pc:sldMk cId="343650477" sldId="513"/>
        </pc:sldMkLst>
        <pc:spChg chg="add">
          <ac:chgData name="TASNIM SULTANA SINTHEIA" userId="S::22-46039-1@student.aiub.edu::75645496-1918-4d39-9543-a91f9fb5912f" providerId="AD" clId="Web-{2C177126-6753-459A-AD30-2E4F4579AEC9}" dt="2022-02-15T05:51:45.477" v="0"/>
          <ac:spMkLst>
            <pc:docMk/>
            <pc:sldMk cId="343650477" sldId="513"/>
            <ac:spMk id="2" creationId="{5FBD3ED5-015A-4AFE-9844-C008BFB9BB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a:t>Cisco Networking Academy Program</a:t>
            </a:r>
          </a:p>
          <a:p>
            <a:pPr>
              <a:buFontTx/>
              <a:buNone/>
            </a:pPr>
            <a:r>
              <a:rPr lang="en-US" b="0"/>
              <a:t>IT Essentials 7.0</a:t>
            </a:r>
          </a:p>
          <a:p>
            <a:pPr>
              <a:buFontTx/>
              <a:buNone/>
            </a:pPr>
            <a:r>
              <a:rPr lang="en-US" sz="1200" b="0"/>
              <a:t>Chapter 1: Introduction to Personal Computer Hardware</a:t>
            </a: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733053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a:t>Cisco Networking Academy Program</a:t>
            </a:r>
          </a:p>
          <a:p>
            <a:pPr>
              <a:buFontTx/>
              <a:buNone/>
            </a:pPr>
            <a:r>
              <a:rPr lang="en-US" b="0"/>
              <a:t>IT Essentials 7.0</a:t>
            </a:r>
          </a:p>
          <a:p>
            <a:pPr>
              <a:buFontTx/>
              <a:buNone/>
            </a:pPr>
            <a:r>
              <a:rPr lang="en-US" sz="1200" b="0"/>
              <a:t>Chapter 1: Introduction to Personal Computer Hardware</a:t>
            </a: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13</a:t>
            </a:fld>
            <a:endParaRPr lang="en-US"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a:t>Cisco Networking Academy Program</a:t>
            </a:r>
          </a:p>
          <a:p>
            <a:pPr>
              <a:buFontTx/>
              <a:buNone/>
            </a:pPr>
            <a:r>
              <a:rPr lang="en-US" b="0"/>
              <a:t>IT Essentials 7.0</a:t>
            </a:r>
          </a:p>
          <a:p>
            <a:pPr>
              <a:buFontTx/>
              <a:buNone/>
            </a:pPr>
            <a:r>
              <a:rPr lang="en-US" b="0"/>
              <a:t>Chapter 1: Introduction to Personal Computer Hardware</a:t>
            </a:r>
            <a:endParaRPr lang="en-GB"/>
          </a:p>
        </p:txBody>
      </p:sp>
    </p:spTree>
    <p:extLst>
      <p:ext uri="{BB962C8B-B14F-4D97-AF65-F5344CB8AC3E}">
        <p14:creationId xmlns:p14="http://schemas.microsoft.com/office/powerpoint/2010/main" val="1734445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a:t>Cisco Networking Academy Program</a:t>
            </a:r>
          </a:p>
          <a:p>
            <a:pPr>
              <a:buFontTx/>
              <a:buNone/>
            </a:pPr>
            <a:r>
              <a:rPr lang="en-US" b="0"/>
              <a:t>IT Essentials 7.0</a:t>
            </a:r>
          </a:p>
          <a:p>
            <a:pPr>
              <a:buFontTx/>
              <a:buNone/>
            </a:pPr>
            <a:r>
              <a:rPr lang="en-US" b="0"/>
              <a:t>Chapter 1: Introduction to Personal Computer Hardware</a:t>
            </a:r>
            <a:endParaRPr lang="en-GB"/>
          </a:p>
        </p:txBody>
      </p:sp>
    </p:spTree>
    <p:extLst>
      <p:ext uri="{BB962C8B-B14F-4D97-AF65-F5344CB8AC3E}">
        <p14:creationId xmlns:p14="http://schemas.microsoft.com/office/powerpoint/2010/main" val="208680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a:t>1 – Introduction to Personal Computer Hardware</a:t>
            </a:r>
          </a:p>
          <a:p>
            <a:pPr>
              <a:buFontTx/>
              <a:buNone/>
            </a:pPr>
            <a:r>
              <a:rPr lang="en-US" sz="1200" b="0"/>
              <a:t>1.1 – Personal Computer Safety</a:t>
            </a: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1.1 – Personal Computer Safety</a:t>
            </a:r>
          </a:p>
          <a:p>
            <a:pPr>
              <a:lnSpc>
                <a:spcPct val="80000"/>
              </a:lnSpc>
              <a:buFontTx/>
              <a:buNone/>
            </a:pPr>
            <a:r>
              <a:rPr lang="en-US" sz="1200" kern="1200">
                <a:solidFill>
                  <a:schemeClr val="tx1"/>
                </a:solidFill>
                <a:latin typeface="Arial" charset="0"/>
                <a:ea typeface="ＭＳ Ｐゴシック" charset="0"/>
                <a:cs typeface="ＭＳ Ｐゴシック" charset="0"/>
              </a:rPr>
              <a:t>1.1.1 – What is in a computer?</a:t>
            </a:r>
          </a:p>
          <a:p>
            <a:pPr>
              <a:lnSpc>
                <a:spcPct val="80000"/>
              </a:lnSpc>
              <a:buFontTx/>
              <a:buNone/>
            </a:pPr>
            <a:r>
              <a:rPr lang="en-US" sz="1200" kern="1200">
                <a:solidFill>
                  <a:schemeClr val="tx1"/>
                </a:solidFill>
                <a:latin typeface="Arial" charset="0"/>
                <a:ea typeface="ＭＳ Ｐゴシック" charset="0"/>
                <a:cs typeface="ＭＳ Ｐゴシック" charset="0"/>
              </a:rPr>
              <a:t>1.1.1.1 – Video Explanation - What is in a computer?</a:t>
            </a:r>
            <a:endParaRPr lang="en-US"/>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1.1 – Personal Computer</a:t>
            </a:r>
          </a:p>
          <a:p>
            <a:pPr>
              <a:lnSpc>
                <a:spcPct val="80000"/>
              </a:lnSpc>
              <a:buFontTx/>
              <a:buNone/>
            </a:pPr>
            <a:r>
              <a:rPr lang="en-US" sz="1200" kern="1200">
                <a:solidFill>
                  <a:schemeClr val="tx1"/>
                </a:solidFill>
                <a:latin typeface="Arial" charset="0"/>
                <a:ea typeface="ＭＳ Ｐゴシック" charset="0"/>
                <a:cs typeface="ＭＳ Ｐゴシック" charset="0"/>
              </a:rPr>
              <a:t>1.1.2 – Electrical and ESD Safety</a:t>
            </a:r>
          </a:p>
          <a:p>
            <a:pPr>
              <a:lnSpc>
                <a:spcPct val="80000"/>
              </a:lnSpc>
              <a:buFontTx/>
              <a:buNone/>
            </a:pPr>
            <a:r>
              <a:rPr lang="en-US" sz="1200" kern="1200">
                <a:solidFill>
                  <a:schemeClr val="tx1"/>
                </a:solidFill>
                <a:latin typeface="Arial" charset="0"/>
                <a:ea typeface="ＭＳ Ｐゴシック" charset="0"/>
                <a:cs typeface="ＭＳ Ｐゴシック" charset="0"/>
              </a:rPr>
              <a:t>1.1.2.1 – Electrical Safety</a:t>
            </a:r>
            <a:endParaRPr lang="en-US"/>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1.1 – Personal Computer</a:t>
            </a:r>
          </a:p>
          <a:p>
            <a:pPr>
              <a:lnSpc>
                <a:spcPct val="80000"/>
              </a:lnSpc>
              <a:buFontTx/>
              <a:buNone/>
            </a:pPr>
            <a:r>
              <a:rPr lang="en-US" sz="1200" kern="1200">
                <a:solidFill>
                  <a:schemeClr val="tx1"/>
                </a:solidFill>
                <a:latin typeface="Arial" charset="0"/>
                <a:ea typeface="ＭＳ Ｐゴシック" charset="0"/>
                <a:cs typeface="ＭＳ Ｐゴシック" charset="0"/>
              </a:rPr>
              <a:t>1.1.2 – Electrical and ESD Safety</a:t>
            </a:r>
          </a:p>
          <a:p>
            <a:pPr>
              <a:lnSpc>
                <a:spcPct val="80000"/>
              </a:lnSpc>
              <a:buFontTx/>
              <a:buNone/>
            </a:pPr>
            <a:r>
              <a:rPr lang="en-US" sz="1200" kern="1200">
                <a:solidFill>
                  <a:schemeClr val="tx1"/>
                </a:solidFill>
                <a:latin typeface="Arial" charset="0"/>
                <a:ea typeface="ＭＳ Ｐゴシック" charset="0"/>
                <a:cs typeface="ＭＳ Ｐゴシック" charset="0"/>
              </a:rPr>
              <a:t>1.1.2.2 – ESD</a:t>
            </a:r>
          </a:p>
          <a:p>
            <a:pPr>
              <a:lnSpc>
                <a:spcPct val="80000"/>
              </a:lnSpc>
              <a:buFontTx/>
              <a:buNone/>
            </a:pPr>
            <a:r>
              <a:rPr lang="en-US" sz="1200" kern="1200">
                <a:solidFill>
                  <a:schemeClr val="tx1"/>
                </a:solidFill>
                <a:latin typeface="Arial" charset="0"/>
                <a:ea typeface="ＭＳ Ｐゴシック" charset="0"/>
              </a:rPr>
              <a:t>1.1.2.3 </a:t>
            </a:r>
            <a:r>
              <a:rPr lang="en-US" sz="1200" kern="1200">
                <a:solidFill>
                  <a:schemeClr val="tx1"/>
                </a:solidFill>
                <a:latin typeface="Arial" charset="0"/>
                <a:ea typeface="ＭＳ Ｐゴシック" charset="0"/>
                <a:cs typeface="ＭＳ Ｐゴシック" charset="0"/>
              </a:rPr>
              <a:t>– Check Your Understanding – ESD Characteristics</a:t>
            </a:r>
            <a:endParaRPr lang="en-US"/>
          </a:p>
        </p:txBody>
      </p:sp>
    </p:spTree>
    <p:extLst>
      <p:ext uri="{BB962C8B-B14F-4D97-AF65-F5344CB8AC3E}">
        <p14:creationId xmlns:p14="http://schemas.microsoft.com/office/powerpoint/2010/main" val="78533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Computers</a:t>
            </a:r>
          </a:p>
          <a:p>
            <a:r>
              <a:rPr lang="en-US"/>
              <a:t>1.2 – PC Components</a:t>
            </a:r>
          </a:p>
          <a:p>
            <a:pPr>
              <a:buFontTx/>
              <a:buNone/>
            </a:pP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1.2 – PC Components</a:t>
            </a:r>
          </a:p>
          <a:p>
            <a:pPr>
              <a:lnSpc>
                <a:spcPct val="80000"/>
              </a:lnSpc>
              <a:buFontTx/>
              <a:buNone/>
            </a:pPr>
            <a:r>
              <a:rPr lang="en-US" sz="1200" kern="1200">
                <a:solidFill>
                  <a:schemeClr val="tx1"/>
                </a:solidFill>
                <a:latin typeface="Arial" charset="0"/>
                <a:ea typeface="ＭＳ Ｐゴシック" charset="0"/>
                <a:cs typeface="ＭＳ Ｐゴシック" charset="0"/>
              </a:rPr>
              <a:t>1.2.1 – Case and Power Supplies</a:t>
            </a:r>
          </a:p>
          <a:p>
            <a:pPr>
              <a:lnSpc>
                <a:spcPct val="80000"/>
              </a:lnSpc>
              <a:buFontTx/>
              <a:buNone/>
            </a:pPr>
            <a:r>
              <a:rPr lang="en-US" sz="1200" kern="1200">
                <a:solidFill>
                  <a:schemeClr val="tx1"/>
                </a:solidFill>
                <a:latin typeface="Arial" charset="0"/>
                <a:ea typeface="ＭＳ Ｐゴシック" charset="0"/>
                <a:cs typeface="ＭＳ Ｐゴシック" charset="0"/>
              </a:rPr>
              <a:t>1.2.1.1 – Cases</a:t>
            </a:r>
            <a:endParaRPr lang="en-US"/>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1.2 – PC Components</a:t>
            </a:r>
          </a:p>
          <a:p>
            <a:pPr>
              <a:lnSpc>
                <a:spcPct val="80000"/>
              </a:lnSpc>
              <a:buFontTx/>
              <a:buNone/>
            </a:pPr>
            <a:r>
              <a:rPr lang="en-US" sz="1200" kern="1200">
                <a:solidFill>
                  <a:schemeClr val="tx1"/>
                </a:solidFill>
                <a:latin typeface="Arial" charset="0"/>
                <a:ea typeface="ＭＳ Ｐゴシック" charset="0"/>
                <a:cs typeface="ＭＳ Ｐゴシック" charset="0"/>
              </a:rPr>
              <a:t>1.2.1 – Case and Power Supplies</a:t>
            </a:r>
          </a:p>
          <a:p>
            <a:pPr>
              <a:lnSpc>
                <a:spcPct val="80000"/>
              </a:lnSpc>
              <a:buFontTx/>
              <a:buNone/>
            </a:pPr>
            <a:r>
              <a:rPr lang="en-US" sz="1200" kern="1200">
                <a:solidFill>
                  <a:schemeClr val="tx1"/>
                </a:solidFill>
                <a:latin typeface="Arial" charset="0"/>
                <a:ea typeface="ＭＳ Ｐゴシック" charset="0"/>
                <a:cs typeface="ＭＳ Ｐゴシック" charset="0"/>
              </a:rPr>
              <a:t>1.2.1.2 – Power Supplies</a:t>
            </a:r>
            <a:endParaRPr lang="en-US"/>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pPr>
              <a:lnSpc>
                <a:spcPct val="80000"/>
              </a:lnSpc>
              <a:buFontTx/>
              <a:buNone/>
            </a:pPr>
            <a:r>
              <a:rPr lang="en-US" sz="1200" kern="1200">
                <a:solidFill>
                  <a:schemeClr val="tx1"/>
                </a:solidFill>
                <a:latin typeface="Arial" charset="0"/>
                <a:ea typeface="ＭＳ Ｐゴシック" charset="0"/>
                <a:cs typeface="ＭＳ Ｐゴシック" charset="0"/>
              </a:rPr>
              <a:t>1.2.1 – Case and Power Supplies</a:t>
            </a:r>
          </a:p>
          <a:p>
            <a:r>
              <a:rPr lang="en-US"/>
              <a:t>1.2.1.3 –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pPr>
              <a:lnSpc>
                <a:spcPct val="80000"/>
              </a:lnSpc>
              <a:buFontTx/>
              <a:buNone/>
            </a:pPr>
            <a:r>
              <a:rPr lang="en-US" sz="1200" kern="1200">
                <a:solidFill>
                  <a:schemeClr val="tx1"/>
                </a:solidFill>
                <a:latin typeface="Arial" charset="0"/>
                <a:ea typeface="ＭＳ Ｐゴシック" charset="0"/>
                <a:cs typeface="ＭＳ Ｐゴシック" charset="0"/>
              </a:rPr>
              <a:t>1.2.1 – Case and Power Supplies</a:t>
            </a:r>
          </a:p>
          <a:p>
            <a:r>
              <a:rPr lang="en-US"/>
              <a:t>1.2.1.4 – Power Supply Voltage</a:t>
            </a:r>
          </a:p>
          <a:p>
            <a:r>
              <a:rPr lang="en-US"/>
              <a:t>1.2.1.5 – Check Your Understanding - Cases and Power Supplies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987077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1.2.2 – Motherboards</a:t>
            </a:r>
          </a:p>
          <a:p>
            <a:r>
              <a:rPr lang="en-US"/>
              <a:t>1.2.2.1 – Motherboards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71885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1.2.2 – Motherboards</a:t>
            </a:r>
          </a:p>
          <a:p>
            <a:r>
              <a:rPr lang="en-US"/>
              <a:t>1.2.2.2 – Motherboard Components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317874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1.2.2 – Motherboards</a:t>
            </a:r>
          </a:p>
          <a:p>
            <a:r>
              <a:rPr lang="en-US"/>
              <a:t>1.2.2.3 – Motherboard Chipset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950791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1.2.2 – Motherboards</a:t>
            </a:r>
          </a:p>
          <a:p>
            <a:r>
              <a:rPr lang="en-US"/>
              <a:t>1.2.2.4 – Motherboard Form Factors</a:t>
            </a:r>
          </a:p>
          <a:p>
            <a:r>
              <a:rPr lang="en-US"/>
              <a:t>1.2.2.5 – Check Your Understanding - Motherboards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444393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1.2.3 – CPU and Cooling Systems</a:t>
            </a:r>
          </a:p>
          <a:p>
            <a:r>
              <a:rPr lang="en-US"/>
              <a:t>1.2.3.1 – What is CPU?</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04717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1.2.3 – CPU and Cooling Systems</a:t>
            </a:r>
          </a:p>
          <a:p>
            <a:r>
              <a:rPr lang="en-US"/>
              <a:t>1.2.3.2 – Cooling Systems</a:t>
            </a:r>
          </a:p>
          <a:p>
            <a:r>
              <a:rPr lang="en-US"/>
              <a:t>1.2.3.3 – Check Your Understanding - CPUs and Cooling Systems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92784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a:t>Cisco Networking Academy Program</a:t>
            </a:r>
          </a:p>
          <a:p>
            <a:pPr>
              <a:buFontTx/>
              <a:buNone/>
            </a:pPr>
            <a:r>
              <a:rPr lang="en-US" b="0" baseline="0"/>
              <a:t>IT Essentials 7.0</a:t>
            </a:r>
            <a:endParaRPr lang="en-US" b="0"/>
          </a:p>
          <a:p>
            <a:pPr>
              <a:buFontTx/>
              <a:buNone/>
            </a:pPr>
            <a:r>
              <a:rPr lang="en-US" sz="1200" b="0"/>
              <a:t>Chapter 1:</a:t>
            </a:r>
            <a:r>
              <a:rPr lang="en-US" sz="1200" b="0" baseline="0"/>
              <a:t>  Introduction to Personal Computer Hardware</a:t>
            </a: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1.2.4.1 – Types of Memory</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199291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1.2.4.2 – Types of ROM</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32708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1.2.4.3 – Types of RAM</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58822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1.2.4.4 – Memory Modules</a:t>
            </a:r>
          </a:p>
          <a:p>
            <a:r>
              <a:rPr lang="en-US"/>
              <a:t>1.2.4.5 – Check Your Understanding - Memory</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7917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1.2.4.4 – Memory Modules</a:t>
            </a:r>
          </a:p>
          <a:p>
            <a:r>
              <a:rPr lang="en-US"/>
              <a:t>1.2.4.5 – Check Your Understanding - Memory</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358914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1.2.4 – Memory</a:t>
            </a:r>
          </a:p>
          <a:p>
            <a:r>
              <a:rPr lang="en-US"/>
              <a:t>1.2.4.4 – Memory Modules</a:t>
            </a:r>
          </a:p>
          <a:p>
            <a:r>
              <a:rPr lang="en-US"/>
              <a:t>1.2.4.5 – Check Your Understanding - Memory</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232929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1.2.5 – Adapter Cards and</a:t>
            </a:r>
            <a:r>
              <a:rPr lang="en-US" baseline="0"/>
              <a:t> Expansion Slots</a:t>
            </a:r>
            <a:endParaRPr lang="en-US"/>
          </a:p>
          <a:p>
            <a:r>
              <a:rPr lang="en-US"/>
              <a:t>1.2.5.1 – Adapter Cards and Expansion Slots</a:t>
            </a:r>
          </a:p>
          <a:p>
            <a:r>
              <a:rPr lang="en-US"/>
              <a:t>1.2.5.2 – Check Your Understanding - Adapter Cards and Expansion Slots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866512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1.2.5 – Adapter Cards and Expansion Slots</a:t>
            </a:r>
          </a:p>
          <a:p>
            <a:r>
              <a:rPr lang="en-US"/>
              <a:t>1.2.5.1 – Adapter Cards</a:t>
            </a:r>
          </a:p>
          <a:p>
            <a:r>
              <a:rPr lang="en-US"/>
              <a:t>1.2.5.2 – Check Your Understanding - Adapter Cards and Expansion Slots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420759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1.2.6 – Hard Disk Drives and SSDs</a:t>
            </a:r>
          </a:p>
          <a:p>
            <a:r>
              <a:rPr lang="en-US"/>
              <a:t>1.2.6.1 – Types of Storage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043204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1.2.6 – Hard Disk Drives and SSDs</a:t>
            </a:r>
          </a:p>
          <a:p>
            <a:r>
              <a:rPr lang="en-US"/>
              <a:t>1.2.6.2 – Storage Device Interfaces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46885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1.2.6 – Hard Disk Drives and SSDs</a:t>
            </a:r>
          </a:p>
          <a:p>
            <a:r>
              <a:rPr lang="en-US"/>
              <a:t>1.2.6.3 – Magnetic Media Storage</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192371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1.2.6 – Hard Disk Drives and SSDs</a:t>
            </a:r>
          </a:p>
          <a:p>
            <a:r>
              <a:rPr lang="en-US"/>
              <a:t>1.2.6.4 – Semiconductor Storage</a:t>
            </a:r>
          </a:p>
          <a:p>
            <a:r>
              <a:rPr lang="en-US"/>
              <a:t>1.2.6.5 – Check Your Understanding - Data Storage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852474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1.2.6 – Hard disk drives and SSDs</a:t>
            </a:r>
          </a:p>
          <a:p>
            <a:r>
              <a:rPr lang="en-US"/>
              <a:t>1.2.6.4 – Semiconductor Storage</a:t>
            </a:r>
          </a:p>
          <a:p>
            <a:r>
              <a:rPr lang="en-US"/>
              <a:t>1.2.6.5 – Check Your Understanding - Data Storage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692505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1.2.7 – Optical Storage Devices</a:t>
            </a:r>
          </a:p>
          <a:p>
            <a:r>
              <a:rPr lang="en-US"/>
              <a:t>1.2.7.1 – Types of Optical Storage Devices</a:t>
            </a:r>
          </a:p>
          <a:p>
            <a:r>
              <a:rPr lang="en-US"/>
              <a:t>1.2.7.2 – Check Your Understanding - Types of Optical Storage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509071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1.2.7 – Optical Storage Devices</a:t>
            </a:r>
          </a:p>
          <a:p>
            <a:r>
              <a:rPr lang="en-US"/>
              <a:t>1.2.7.1 – Types of Optical Storage Devices</a:t>
            </a:r>
          </a:p>
          <a:p>
            <a:r>
              <a:rPr lang="en-US"/>
              <a:t>1.2.7.2 – Check Your Understanding - Types of Optical Storage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61013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1.2.8 – Ports, Cables, and Adapters</a:t>
            </a:r>
          </a:p>
          <a:p>
            <a:r>
              <a:rPr lang="en-US"/>
              <a:t>1.2.8.1 – Video Ports and Cables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640068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1.2.8 – Ports, Cables, and Adaptors</a:t>
            </a:r>
          </a:p>
          <a:p>
            <a:r>
              <a:rPr lang="en-US"/>
              <a:t>1.2.8.2 – Other Ports and Cables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540088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1.2.8 – Ports, Cables, and Adaptors</a:t>
            </a:r>
          </a:p>
          <a:p>
            <a:r>
              <a:rPr lang="en-US"/>
              <a:t>1.2.8.3 – Adapters and Converters</a:t>
            </a:r>
          </a:p>
          <a:p>
            <a:r>
              <a:rPr lang="en-US"/>
              <a:t>1.2.8.4 – Check Your Understanding -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3317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1.2.9 – Input Devices</a:t>
            </a:r>
          </a:p>
          <a:p>
            <a:r>
              <a:rPr lang="en-US"/>
              <a:t>1.2.9.1 – The Original Input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82545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1.2.9 – Input Devices</a:t>
            </a:r>
          </a:p>
          <a:p>
            <a:r>
              <a:rPr lang="en-US"/>
              <a:t>1.2.9.2 – New Input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7905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1.2.9 – Input Devices</a:t>
            </a:r>
          </a:p>
          <a:p>
            <a:r>
              <a:rPr lang="en-US"/>
              <a:t>1.2.9.3 – More New Input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2629547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1.2.9 – Input Devices</a:t>
            </a:r>
          </a:p>
          <a:p>
            <a:r>
              <a:rPr lang="en-US"/>
              <a:t>1.2.9.4 – Most Recent Input Devices</a:t>
            </a:r>
          </a:p>
          <a:p>
            <a:r>
              <a:rPr lang="en-US"/>
              <a:t>1.2.9.5 – Check Your Understanding - Input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769989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1.2.10 – Output Devices</a:t>
            </a:r>
          </a:p>
          <a:p>
            <a:r>
              <a:rPr lang="en-US"/>
              <a:t>1.2.10.1 – What are Output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700616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1.2.10 – Output Devices</a:t>
            </a:r>
          </a:p>
          <a:p>
            <a:r>
              <a:rPr lang="en-US"/>
              <a:t>1.2.10.2 – Monitors and Projectors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39673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1.2.10 – Output Devices</a:t>
            </a:r>
          </a:p>
          <a:p>
            <a:r>
              <a:rPr lang="en-US"/>
              <a:t>1.2.10.3 – VR and AR Headsets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818446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1.2.10 – Output Devices</a:t>
            </a:r>
          </a:p>
          <a:p>
            <a:r>
              <a:rPr lang="en-US"/>
              <a:t>1.2.10.4 – Printers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783255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1.2 – PC Components</a:t>
            </a:r>
          </a:p>
          <a:p>
            <a:r>
              <a:rPr lang="en-US"/>
              <a:t>1.2.10 – Output Devices</a:t>
            </a:r>
          </a:p>
          <a:p>
            <a:r>
              <a:rPr lang="en-US"/>
              <a:t>1.2.10.5 – Speakers and Headphones</a:t>
            </a:r>
          </a:p>
          <a:p>
            <a:r>
              <a:rPr lang="en-US"/>
              <a:t>1.2.10.6 – Check Your Understanding - Visual and Auditory Output Device Characteristics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040206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Computers</a:t>
            </a:r>
          </a:p>
          <a:p>
            <a:r>
              <a:rPr lang="en-US"/>
              <a:t>1.3 – Computer Disassembly</a:t>
            </a:r>
          </a:p>
          <a:p>
            <a:pPr>
              <a:buFontTx/>
              <a:buNone/>
            </a:pPr>
            <a:endParaRPr lang="en-GB" b="0"/>
          </a:p>
          <a:p>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1.3 – Computer Disassembly</a:t>
            </a:r>
          </a:p>
          <a:p>
            <a:pPr>
              <a:lnSpc>
                <a:spcPct val="80000"/>
              </a:lnSpc>
              <a:buFontTx/>
              <a:buNone/>
            </a:pPr>
            <a:r>
              <a:rPr lang="en-US" sz="1200" kern="1200">
                <a:solidFill>
                  <a:schemeClr val="tx1"/>
                </a:solidFill>
                <a:latin typeface="Arial" charset="0"/>
                <a:ea typeface="ＭＳ Ｐゴシック" charset="0"/>
                <a:cs typeface="ＭＳ Ｐゴシック" charset="0"/>
              </a:rPr>
              <a:t>1.3.1 – The Technician's Toolkit</a:t>
            </a:r>
          </a:p>
          <a:p>
            <a:pPr>
              <a:lnSpc>
                <a:spcPct val="80000"/>
              </a:lnSpc>
              <a:buFontTx/>
              <a:buNone/>
            </a:pPr>
            <a:r>
              <a:rPr lang="en-US" sz="1200" kern="1200">
                <a:solidFill>
                  <a:schemeClr val="tx1"/>
                </a:solidFill>
                <a:latin typeface="Arial" charset="0"/>
                <a:ea typeface="ＭＳ Ｐゴシック" charset="0"/>
                <a:cs typeface="ＭＳ Ｐゴシック" charset="0"/>
              </a:rPr>
              <a:t>1.3.1.1 – Video Explanation - Technician's Toolkit</a:t>
            </a:r>
          </a:p>
          <a:p>
            <a:pPr>
              <a:lnSpc>
                <a:spcPct val="80000"/>
              </a:lnSpc>
              <a:buFontTx/>
              <a:buNone/>
            </a:pPr>
            <a:r>
              <a:rPr lang="en-US"/>
              <a:t>1.3.1.2 – Check Your Understanding - Technician's Toolkit</a:t>
            </a:r>
          </a:p>
        </p:txBody>
      </p:sp>
    </p:spTree>
    <p:extLst>
      <p:ext uri="{BB962C8B-B14F-4D97-AF65-F5344CB8AC3E}">
        <p14:creationId xmlns:p14="http://schemas.microsoft.com/office/powerpoint/2010/main" val="3301465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a:solidFill>
                  <a:schemeClr val="tx1"/>
                </a:solidFill>
                <a:latin typeface="Arial" charset="0"/>
                <a:ea typeface="ＭＳ Ｐゴシック" charset="0"/>
                <a:cs typeface="ＭＳ Ｐゴシック" charset="0"/>
              </a:rPr>
              <a:t>1 – Introduction to Personal Computer Hardware</a:t>
            </a:r>
          </a:p>
          <a:p>
            <a:pPr>
              <a:lnSpc>
                <a:spcPct val="80000"/>
              </a:lnSpc>
              <a:buFontTx/>
              <a:buNone/>
            </a:pPr>
            <a:r>
              <a:rPr lang="en-US" sz="1200" kern="1200">
                <a:solidFill>
                  <a:schemeClr val="tx1"/>
                </a:solidFill>
                <a:latin typeface="Arial" charset="0"/>
                <a:ea typeface="ＭＳ Ｐゴシック" charset="0"/>
                <a:cs typeface="ＭＳ Ｐゴシック" charset="0"/>
              </a:rPr>
              <a:t>1.3 – Computer Disassembly</a:t>
            </a:r>
          </a:p>
          <a:p>
            <a:pPr>
              <a:lnSpc>
                <a:spcPct val="80000"/>
              </a:lnSpc>
              <a:buFontTx/>
              <a:buNone/>
            </a:pPr>
            <a:r>
              <a:rPr lang="en-US" sz="1200" kern="1200">
                <a:solidFill>
                  <a:schemeClr val="tx1"/>
                </a:solidFill>
                <a:latin typeface="Arial" charset="0"/>
                <a:ea typeface="ＭＳ Ｐゴシック" charset="0"/>
                <a:cs typeface="ＭＳ Ｐゴシック" charset="0"/>
              </a:rPr>
              <a:t>1.3.2 – Computer Disassembly</a:t>
            </a:r>
          </a:p>
          <a:p>
            <a:pPr>
              <a:lnSpc>
                <a:spcPct val="80000"/>
              </a:lnSpc>
              <a:buFontTx/>
              <a:buNone/>
            </a:pPr>
            <a:r>
              <a:rPr lang="en-US" sz="1200" kern="1200">
                <a:solidFill>
                  <a:schemeClr val="tx1"/>
                </a:solidFill>
                <a:latin typeface="Arial" charset="0"/>
                <a:ea typeface="ＭＳ Ｐゴシック" charset="0"/>
                <a:cs typeface="ＭＳ Ｐゴシック" charset="0"/>
              </a:rPr>
              <a:t>1.3.2.1 – Video Demonstration</a:t>
            </a:r>
            <a:r>
              <a:rPr lang="en-US" sz="1200" kern="1200" baseline="0">
                <a:solidFill>
                  <a:schemeClr val="tx1"/>
                </a:solidFill>
                <a:latin typeface="Arial" charset="0"/>
                <a:ea typeface="ＭＳ Ｐゴシック" charset="0"/>
                <a:cs typeface="ＭＳ Ｐゴシック" charset="0"/>
              </a:rPr>
              <a:t> </a:t>
            </a:r>
            <a:r>
              <a:rPr lang="en-US" sz="1200" kern="1200">
                <a:solidFill>
                  <a:schemeClr val="tx1"/>
                </a:solidFill>
                <a:latin typeface="Arial" charset="0"/>
                <a:ea typeface="ＭＳ Ｐゴシック" charset="0"/>
                <a:cs typeface="ＭＳ Ｐゴシック" charset="0"/>
              </a:rPr>
              <a:t>- Computer Disassembly</a:t>
            </a:r>
          </a:p>
        </p:txBody>
      </p:sp>
    </p:spTree>
    <p:extLst>
      <p:ext uri="{BB962C8B-B14F-4D97-AF65-F5344CB8AC3E}">
        <p14:creationId xmlns:p14="http://schemas.microsoft.com/office/powerpoint/2010/main" val="65828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5879240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 Introduction to Personal Computer Hardware</a:t>
            </a:r>
          </a:p>
          <a:p>
            <a:r>
              <a:rPr lang="en-US"/>
              <a:t>1.3 – Computer Disassembly</a:t>
            </a:r>
          </a:p>
          <a:p>
            <a:r>
              <a:rPr lang="en-US"/>
              <a:t>1.3.2 – Computer Disassembly</a:t>
            </a:r>
          </a:p>
          <a:p>
            <a:r>
              <a:rPr lang="en-US"/>
              <a:t>1.3.2.2 – Lab - Disassemble a Computer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a:t>1 – Introduction to Personal Computer Hardware</a:t>
            </a:r>
          </a:p>
          <a:p>
            <a:pPr>
              <a:buFontTx/>
              <a:buNone/>
            </a:pPr>
            <a:r>
              <a:rPr lang="en-US" sz="1200" b="0"/>
              <a:t>1.4 – Chapter Summary</a:t>
            </a:r>
            <a:endParaRPr lang="en-US"/>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a:p>
        </p:txBody>
      </p:sp>
    </p:spTree>
    <p:extLst>
      <p:ext uri="{BB962C8B-B14F-4D97-AF65-F5344CB8AC3E}">
        <p14:creationId xmlns:p14="http://schemas.microsoft.com/office/powerpoint/2010/main" val="1764100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1 – Introduction to Personal Computer Hardware</a:t>
            </a:r>
          </a:p>
          <a:p>
            <a:r>
              <a:rPr lang="en-US"/>
              <a:t>1.4 – Chapter Summary</a:t>
            </a:r>
          </a:p>
          <a:p>
            <a:r>
              <a:rPr lang="en-US"/>
              <a:t>1.4.1 – Conclusion </a:t>
            </a:r>
          </a:p>
        </p:txBody>
      </p:sp>
    </p:spTree>
    <p:extLst>
      <p:ext uri="{BB962C8B-B14F-4D97-AF65-F5344CB8AC3E}">
        <p14:creationId xmlns:p14="http://schemas.microsoft.com/office/powerpoint/2010/main" val="3255448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63</a:t>
            </a:fld>
            <a:endParaRPr lang="en-US"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a:t>1 – Introduction to Personal Computer Hardware</a:t>
            </a:r>
            <a:endParaRPr lang="en-US">
              <a:latin typeface="Arial" charset="0"/>
            </a:endParaRPr>
          </a:p>
          <a:p>
            <a:pPr>
              <a:lnSpc>
                <a:spcPct val="80000"/>
              </a:lnSpc>
              <a:buFontTx/>
              <a:buNone/>
            </a:pPr>
            <a:r>
              <a:rPr lang="en-US">
                <a:latin typeface="Arial" charset="0"/>
              </a:rPr>
              <a:t>New Terms and Commands</a:t>
            </a:r>
            <a:endParaRPr lang="en-US"/>
          </a:p>
        </p:txBody>
      </p:sp>
    </p:spTree>
    <p:extLst>
      <p:ext uri="{BB962C8B-B14F-4D97-AF65-F5344CB8AC3E}">
        <p14:creationId xmlns:p14="http://schemas.microsoft.com/office/powerpoint/2010/main" val="2246742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64</a:t>
            </a:fld>
            <a:endParaRPr lang="en-US"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a:t>1 – Introduction to Personal Computer Hardware</a:t>
            </a:r>
          </a:p>
          <a:p>
            <a:pPr>
              <a:lnSpc>
                <a:spcPct val="80000"/>
              </a:lnSpc>
              <a:buFontTx/>
              <a:buNone/>
            </a:pPr>
            <a:r>
              <a:rPr lang="en-US">
                <a:latin typeface="Arial" charset="0"/>
              </a:rPr>
              <a:t>New Terms and Commands</a:t>
            </a:r>
            <a:endParaRPr lang="en-US"/>
          </a:p>
        </p:txBody>
      </p:sp>
    </p:spTree>
    <p:extLst>
      <p:ext uri="{BB962C8B-B14F-4D97-AF65-F5344CB8AC3E}">
        <p14:creationId xmlns:p14="http://schemas.microsoft.com/office/powerpoint/2010/main" val="1302182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65</a:t>
            </a:fld>
            <a:endParaRPr lang="en-US"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a:t>1 – Introduction to Personal Computer Hardware</a:t>
            </a:r>
          </a:p>
          <a:p>
            <a:pPr>
              <a:lnSpc>
                <a:spcPct val="80000"/>
              </a:lnSpc>
              <a:buFontTx/>
              <a:buNone/>
            </a:pPr>
            <a:r>
              <a:rPr lang="en-US">
                <a:latin typeface="Arial" charset="0"/>
              </a:rPr>
              <a:t>New Terms and Commands</a:t>
            </a:r>
            <a:endParaRPr lang="en-US"/>
          </a:p>
        </p:txBody>
      </p:sp>
    </p:spTree>
    <p:extLst>
      <p:ext uri="{BB962C8B-B14F-4D97-AF65-F5344CB8AC3E}">
        <p14:creationId xmlns:p14="http://schemas.microsoft.com/office/powerpoint/2010/main" val="77746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4226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4088282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a:solidFill>
                  <a:schemeClr val="accent5">
                    <a:lumMod val="40000"/>
                    <a:lumOff val="60000"/>
                  </a:schemeClr>
                </a:solidFill>
              </a:rPr>
              <a:t>Chapter 1: Introduction to 			            Personal Computer 			 Hardware</a:t>
            </a:r>
          </a:p>
        </p:txBody>
      </p:sp>
      <p:sp>
        <p:nvSpPr>
          <p:cNvPr id="5" name="Text Placeholder 4"/>
          <p:cNvSpPr>
            <a:spLocks noGrp="1"/>
          </p:cNvSpPr>
          <p:nvPr>
            <p:ph type="body" sz="quarter" idx="13"/>
          </p:nvPr>
        </p:nvSpPr>
        <p:spPr>
          <a:xfrm>
            <a:off x="469497" y="3127609"/>
            <a:ext cx="5925246" cy="299001"/>
          </a:xfrm>
        </p:spPr>
        <p:txBody>
          <a:bodyPr/>
          <a:lstStyle/>
          <a:p>
            <a:r>
              <a:rPr lang="en-US">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a:solidFill>
                  <a:schemeClr val="accent5">
                    <a:lumMod val="40000"/>
                    <a:lumOff val="60000"/>
                  </a:schemeClr>
                </a:solidFill>
              </a:rPr>
              <a:t>IT Essentials 7.0</a:t>
            </a:r>
          </a:p>
          <a:p>
            <a:endParaRPr lang="en-US"/>
          </a:p>
        </p:txBody>
      </p:sp>
      <p:sp>
        <p:nvSpPr>
          <p:cNvPr id="2" name="TextBox 1">
            <a:extLst>
              <a:ext uri="{FF2B5EF4-FFF2-40B4-BE49-F238E27FC236}">
                <a16:creationId xmlns:a16="http://schemas.microsoft.com/office/drawing/2014/main" id="{5FBD3ED5-015A-4AFE-9844-C008BFB9BBEE}"/>
              </a:ext>
            </a:extLst>
          </p:cNvPr>
          <p:cNvSpPr txBox="1"/>
          <p:nvPr/>
        </p:nvSpPr>
        <p:spPr>
          <a:xfrm>
            <a:off x="3200399" y="234314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 Best Practices (Cont.)</a:t>
            </a:r>
          </a:p>
        </p:txBody>
      </p:sp>
      <p:sp>
        <p:nvSpPr>
          <p:cNvPr id="11266" name="Rectangle 34"/>
          <p:cNvSpPr>
            <a:spLocks noGrp="1" noChangeArrowheads="1"/>
          </p:cNvSpPr>
          <p:nvPr>
            <p:ph idx="1"/>
          </p:nvPr>
        </p:nvSpPr>
        <p:spPr>
          <a:xfrm>
            <a:off x="145357" y="988181"/>
            <a:ext cx="8853286" cy="4155319"/>
          </a:xfrm>
        </p:spPr>
        <p:txBody>
          <a:bodyPr/>
          <a:lstStyle/>
          <a:p>
            <a:r>
              <a:rPr lang="en-US" altLang="ja-JP"/>
              <a:t>Section 1.2 (Cont.)</a:t>
            </a:r>
          </a:p>
          <a:p>
            <a:pPr lvl="2"/>
            <a:r>
              <a:rPr lang="en-US" altLang="ja-JP" sz="1400"/>
              <a:t>Pass some components around if you have them while you are discussing or they mention.</a:t>
            </a:r>
          </a:p>
          <a:p>
            <a:pPr lvl="2"/>
            <a:r>
              <a:rPr lang="en-US" altLang="ja-JP" sz="1400"/>
              <a:t>Show pictures of components you put in a PPT or just have files for and have the students tell you what the part is.</a:t>
            </a:r>
          </a:p>
          <a:p>
            <a:pPr lvl="2"/>
            <a:r>
              <a:rPr lang="en-US" altLang="ja-JP" sz="1400"/>
              <a:t>Pass cables around if you have them or show pictures of them if you do not and ask the students what device would connect to that type of cable.</a:t>
            </a:r>
          </a:p>
          <a:p>
            <a:r>
              <a:rPr lang="en-US" altLang="ja-JP"/>
              <a:t>Section 1.3</a:t>
            </a:r>
          </a:p>
          <a:p>
            <a:pPr lvl="1"/>
            <a:r>
              <a:rPr lang="en-US" altLang="ja-JP"/>
              <a:t>Ask the students or have a class discussion</a:t>
            </a:r>
          </a:p>
          <a:p>
            <a:pPr lvl="2"/>
            <a:r>
              <a:rPr lang="en-US" altLang="ja-JP"/>
              <a:t>Have they disassembled or assembled a desktop PC? </a:t>
            </a:r>
          </a:p>
          <a:p>
            <a:pPr lvl="2"/>
            <a:r>
              <a:rPr lang="en-US" altLang="ja-JP"/>
              <a:t>Have they replaced a component on a laptop?</a:t>
            </a:r>
          </a:p>
          <a:p>
            <a:pPr lvl="1"/>
            <a:r>
              <a:rPr lang="en-US" altLang="ja-JP"/>
              <a:t>If there is time, consider playing the video of the computer disassembly provided in the curriculum or another video if computers are not available to disassemble.</a:t>
            </a:r>
          </a:p>
          <a:p>
            <a:pPr lvl="2"/>
            <a:endParaRPr lang="en-US" altLang="ja-JP"/>
          </a:p>
          <a:p>
            <a:pPr marL="0" indent="0">
              <a:lnSpc>
                <a:spcPct val="85000"/>
              </a:lnSpc>
              <a:spcBef>
                <a:spcPct val="30000"/>
              </a:spcBef>
              <a:buNone/>
            </a:pPr>
            <a:endParaRPr lang="en-US"/>
          </a:p>
          <a:p>
            <a:pPr>
              <a:lnSpc>
                <a:spcPct val="85000"/>
              </a:lnSpc>
              <a:spcBef>
                <a:spcPct val="30000"/>
              </a:spcBef>
            </a:pPr>
            <a:endParaRPr lang="en-US"/>
          </a:p>
          <a:p>
            <a:pPr>
              <a:lnSpc>
                <a:spcPct val="85000"/>
              </a:lnSpc>
              <a:spcBef>
                <a:spcPct val="30000"/>
              </a:spcBef>
            </a:pPr>
            <a:endParaRPr lang="en-US"/>
          </a:p>
          <a:p>
            <a:pPr lvl="1">
              <a:lnSpc>
                <a:spcPct val="85000"/>
              </a:lnSpc>
              <a:spcBef>
                <a:spcPct val="30000"/>
              </a:spcBef>
            </a:pPr>
            <a:endParaRPr lang="en-US"/>
          </a:p>
          <a:p>
            <a:pPr eaLnBrk="1" hangingPunct="1">
              <a:lnSpc>
                <a:spcPct val="85000"/>
              </a:lnSpc>
              <a:spcBef>
                <a:spcPct val="30000"/>
              </a:spcBef>
            </a:pPr>
            <a:endParaRPr lang="en-US"/>
          </a:p>
          <a:p>
            <a:pPr marL="630238" lvl="2" indent="-214313">
              <a:buFont typeface="Arial" panose="020B0604020202020204" pitchFamily="34" charset="0"/>
              <a:buChar char="•"/>
            </a:pPr>
            <a:endParaRPr lang="en-US" sz="1200"/>
          </a:p>
          <a:p>
            <a:pPr marL="630238" lvl="2" indent="-214313">
              <a:buFont typeface="Arial" panose="020B0604020202020204" pitchFamily="34" charset="0"/>
              <a:buChar char="•"/>
            </a:pPr>
            <a:endParaRPr lang="en-US" sz="1500"/>
          </a:p>
          <a:p>
            <a:pPr eaLnBrk="1" hangingPunct="1">
              <a:lnSpc>
                <a:spcPct val="85000"/>
              </a:lnSpc>
              <a:spcBef>
                <a:spcPct val="30000"/>
              </a:spcBef>
            </a:pPr>
            <a:endParaRPr lang="en-US" b="1">
              <a:solidFill>
                <a:srgbClr val="FF0000"/>
              </a:solidFill>
            </a:endParaRPr>
          </a:p>
          <a:p>
            <a:pPr eaLnBrk="1" hangingPunct="1">
              <a:lnSpc>
                <a:spcPct val="85000"/>
              </a:lnSpc>
              <a:spcBef>
                <a:spcPct val="30000"/>
              </a:spcBef>
            </a:pPr>
            <a:endParaRPr lang="en-US"/>
          </a:p>
        </p:txBody>
      </p:sp>
    </p:spTree>
    <p:custDataLst>
      <p:tags r:id="rId1"/>
    </p:custDataLst>
    <p:extLst>
      <p:ext uri="{BB962C8B-B14F-4D97-AF65-F5344CB8AC3E}">
        <p14:creationId xmlns:p14="http://schemas.microsoft.com/office/powerpoint/2010/main" val="28442215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a:t>Chapter 1: Additional Help</a:t>
            </a:r>
          </a:p>
        </p:txBody>
      </p:sp>
      <p:sp>
        <p:nvSpPr>
          <p:cNvPr id="20483" name="Rectangle 34"/>
          <p:cNvSpPr>
            <a:spLocks noGrp="1" noChangeArrowheads="1"/>
          </p:cNvSpPr>
          <p:nvPr>
            <p:ph idx="1"/>
          </p:nvPr>
        </p:nvSpPr>
        <p:spPr>
          <a:xfrm>
            <a:off x="1210961" y="1128584"/>
            <a:ext cx="6969211" cy="3825679"/>
          </a:xfrm>
        </p:spPr>
        <p:txBody>
          <a:bodyPr/>
          <a:lstStyle/>
          <a:p>
            <a:pPr>
              <a:lnSpc>
                <a:spcPct val="85000"/>
              </a:lnSpc>
              <a:spcBef>
                <a:spcPct val="30000"/>
              </a:spcBef>
              <a:spcAft>
                <a:spcPts val="900"/>
              </a:spcAft>
              <a:defRPr/>
            </a:pPr>
            <a:r>
              <a:rPr lang="en-US"/>
              <a:t>For additional help with teaching strategies, including lesson plans, analogies for difficult concepts, and discussion topics, visit the ITE Community at: </a:t>
            </a:r>
            <a:r>
              <a:rPr lang="en-US">
                <a:hlinkClick r:id="rId4"/>
              </a:rPr>
              <a:t>https://community.cisco.com/t5/networking-academy/ct-p/Netacad</a:t>
            </a:r>
            <a:r>
              <a:rPr lang="en-US"/>
              <a:t>, or simply go to </a:t>
            </a:r>
            <a:r>
              <a:rPr lang="en-US">
                <a:hlinkClick r:id="rId5"/>
              </a:rPr>
              <a:t>https://community.cisco.com</a:t>
            </a:r>
            <a:endParaRPr lang="en-US"/>
          </a:p>
          <a:p>
            <a:pPr>
              <a:lnSpc>
                <a:spcPct val="85000"/>
              </a:lnSpc>
              <a:spcBef>
                <a:spcPct val="30000"/>
              </a:spcBef>
              <a:defRPr/>
            </a:pPr>
            <a:r>
              <a:rPr lang="en-US"/>
              <a:t>If you have lesson plans or resources that you would like to share, upload them to the ITE Community in order to help other instructors.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a:solidFill>
                  <a:schemeClr val="accent5">
                    <a:lumMod val="40000"/>
                    <a:lumOff val="60000"/>
                  </a:schemeClr>
                </a:solidFill>
              </a:rPr>
              <a:t>Chapter 1: Introduction to 			            Personal Computer 			 Hardware</a:t>
            </a:r>
          </a:p>
        </p:txBody>
      </p:sp>
      <p:sp>
        <p:nvSpPr>
          <p:cNvPr id="7" name="Subtitle 6"/>
          <p:cNvSpPr>
            <a:spLocks noGrp="1"/>
          </p:cNvSpPr>
          <p:nvPr>
            <p:ph type="subTitle" idx="1"/>
          </p:nvPr>
        </p:nvSpPr>
        <p:spPr>
          <a:xfrm>
            <a:off x="469497" y="3809526"/>
            <a:ext cx="2368954" cy="902174"/>
          </a:xfrm>
        </p:spPr>
        <p:txBody>
          <a:bodyPr/>
          <a:lstStyle/>
          <a:p>
            <a:r>
              <a:rPr lang="en-US">
                <a:solidFill>
                  <a:schemeClr val="accent5">
                    <a:lumMod val="40000"/>
                    <a:lumOff val="60000"/>
                  </a:schemeClr>
                </a:solidFill>
              </a:rPr>
              <a:t>IT Essentials 7.0</a:t>
            </a:r>
          </a:p>
          <a:p>
            <a:endParaRPr lang="en-US"/>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a:t>Chapter 1 - Sections &amp; Objectives</a:t>
            </a:r>
          </a:p>
        </p:txBody>
      </p:sp>
      <p:sp>
        <p:nvSpPr>
          <p:cNvPr id="4099" name="Rectangle 34"/>
          <p:cNvSpPr>
            <a:spLocks noGrp="1" noChangeArrowheads="1"/>
          </p:cNvSpPr>
          <p:nvPr>
            <p:ph idx="1"/>
          </p:nvPr>
        </p:nvSpPr>
        <p:spPr>
          <a:xfrm>
            <a:off x="0" y="710713"/>
            <a:ext cx="6215546" cy="4155319"/>
          </a:xfrm>
        </p:spPr>
        <p:txBody>
          <a:bodyPr/>
          <a:lstStyle/>
          <a:p>
            <a:r>
              <a:rPr lang="en-CA"/>
              <a:t>1.1 Personal Computers</a:t>
            </a:r>
          </a:p>
          <a:p>
            <a:pPr marL="469106" lvl="1" indent="-214313">
              <a:buFont typeface="Arial" panose="020B0604020202020204" pitchFamily="34" charset="0"/>
              <a:buChar char="•"/>
            </a:pPr>
            <a:r>
              <a:rPr lang="en-US" sz="1350"/>
              <a:t>Explain how to keep personal computer components safe.</a:t>
            </a:r>
          </a:p>
          <a:p>
            <a:pPr marL="469106" lvl="1" indent="-214313">
              <a:buFont typeface="Arial" panose="020B0604020202020204" pitchFamily="34" charset="0"/>
              <a:buChar char="•"/>
            </a:pPr>
            <a:r>
              <a:rPr lang="en-US" sz="1350"/>
              <a:t>Explain components in a computer.</a:t>
            </a:r>
          </a:p>
          <a:p>
            <a:pPr marL="469106" lvl="1" indent="-214313">
              <a:buFont typeface="Arial" panose="020B0604020202020204" pitchFamily="34" charset="0"/>
              <a:buChar char="•"/>
            </a:pPr>
            <a:r>
              <a:rPr lang="en-US"/>
              <a:t>Explain electrical and ESD safety.</a:t>
            </a:r>
          </a:p>
          <a:p>
            <a:r>
              <a:rPr lang="en-CA"/>
              <a:t>1.2 PC Components</a:t>
            </a:r>
          </a:p>
          <a:p>
            <a:pPr marL="469106" lvl="1" indent="-214313">
              <a:buFont typeface="Arial" panose="020B0604020202020204" pitchFamily="34" charset="0"/>
              <a:buChar char="•"/>
            </a:pPr>
            <a:r>
              <a:rPr lang="en-US" sz="1350"/>
              <a:t>Explain the features and functions of computer components</a:t>
            </a:r>
            <a:r>
              <a:rPr lang="en-US" sz="1200"/>
              <a:t>. </a:t>
            </a:r>
          </a:p>
          <a:p>
            <a:pPr marL="469106" lvl="1" indent="-214313">
              <a:buFont typeface="Arial" panose="020B0604020202020204" pitchFamily="34" charset="0"/>
              <a:buChar char="•"/>
            </a:pPr>
            <a:r>
              <a:rPr lang="en-US"/>
              <a:t>Describe cases and power supplies. </a:t>
            </a:r>
          </a:p>
          <a:p>
            <a:pPr marL="469106" lvl="1" indent="-214313">
              <a:buFont typeface="Arial" panose="020B0604020202020204" pitchFamily="34" charset="0"/>
              <a:buChar char="•"/>
            </a:pPr>
            <a:r>
              <a:rPr lang="en-US"/>
              <a:t>Describe motherboards.</a:t>
            </a:r>
          </a:p>
          <a:p>
            <a:pPr marL="469106" lvl="1" indent="-214313">
              <a:buFont typeface="Arial" panose="020B0604020202020204" pitchFamily="34" charset="0"/>
              <a:buChar char="•"/>
            </a:pPr>
            <a:r>
              <a:rPr lang="en-US"/>
              <a:t>Describe CPUs.</a:t>
            </a:r>
          </a:p>
          <a:p>
            <a:pPr marL="469106" lvl="1" indent="-214313">
              <a:buFont typeface="Arial" panose="020B0604020202020204" pitchFamily="34" charset="0"/>
              <a:buChar char="•"/>
            </a:pPr>
            <a:r>
              <a:rPr lang="en-US"/>
              <a:t>Explain types of memory.</a:t>
            </a:r>
          </a:p>
          <a:p>
            <a:pPr marL="469106" lvl="1" indent="-214313">
              <a:buFont typeface="Arial" panose="020B0604020202020204" pitchFamily="34" charset="0"/>
              <a:buChar char="•"/>
            </a:pPr>
            <a:r>
              <a:rPr lang="en-US"/>
              <a:t>Describe adapter cards and expansion slots.</a:t>
            </a:r>
          </a:p>
          <a:p>
            <a:pPr marL="469106" lvl="1" indent="-214313">
              <a:buFont typeface="Arial" panose="020B0604020202020204" pitchFamily="34" charset="0"/>
              <a:buChar char="•"/>
            </a:pPr>
            <a:r>
              <a:rPr lang="en-US"/>
              <a:t>Describe hard disk drives and SSDs.</a:t>
            </a:r>
          </a:p>
          <a:p>
            <a:pPr marL="280194" indent="-214313">
              <a:buFont typeface="Arial" panose="020B0604020202020204" pitchFamily="34" charset="0"/>
              <a:buChar char="•"/>
            </a:pPr>
            <a:endParaRPr lang="en-US"/>
          </a:p>
          <a:p>
            <a:pPr marL="65881" indent="0">
              <a:buNone/>
            </a:pPr>
            <a:endParaRPr lang="en-US" sz="1450"/>
          </a:p>
          <a:p>
            <a:pPr marL="542131" lvl="2" indent="-214313">
              <a:buFont typeface="Arial" panose="020B0604020202020204" pitchFamily="34" charset="0"/>
              <a:buChar char="•"/>
            </a:pPr>
            <a:endParaRPr lang="en-US" sz="1150"/>
          </a:p>
          <a:p>
            <a:pPr marL="327818" lvl="2" indent="0">
              <a:buNone/>
            </a:pPr>
            <a:endParaRPr lang="en-US" sz="1150"/>
          </a:p>
        </p:txBody>
      </p:sp>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a:t>Chapter 1 - Sections &amp; Objectives (Cont.)</a:t>
            </a:r>
          </a:p>
        </p:txBody>
      </p:sp>
      <p:sp>
        <p:nvSpPr>
          <p:cNvPr id="4099" name="Rectangle 34"/>
          <p:cNvSpPr>
            <a:spLocks noGrp="1" noChangeArrowheads="1"/>
          </p:cNvSpPr>
          <p:nvPr>
            <p:ph idx="1"/>
          </p:nvPr>
        </p:nvSpPr>
        <p:spPr>
          <a:xfrm>
            <a:off x="103526" y="702692"/>
            <a:ext cx="6215546" cy="4155319"/>
          </a:xfrm>
        </p:spPr>
        <p:txBody>
          <a:bodyPr/>
          <a:lstStyle/>
          <a:p>
            <a:r>
              <a:rPr lang="en-CA"/>
              <a:t>1.2 PC Components (Cont.)</a:t>
            </a:r>
          </a:p>
          <a:p>
            <a:pPr marL="469106" lvl="1" indent="-214313">
              <a:buFont typeface="Arial" panose="020B0604020202020204" pitchFamily="34" charset="0"/>
              <a:buChar char="•"/>
            </a:pPr>
            <a:r>
              <a:rPr lang="en-US"/>
              <a:t>Describe optical storage devices.</a:t>
            </a:r>
          </a:p>
          <a:p>
            <a:pPr marL="469106" lvl="1" indent="-214313">
              <a:buFont typeface="Arial" panose="020B0604020202020204" pitchFamily="34" charset="0"/>
              <a:buChar char="•"/>
            </a:pPr>
            <a:r>
              <a:rPr lang="en-US"/>
              <a:t>Describe ports, cables and adapters.</a:t>
            </a:r>
          </a:p>
          <a:p>
            <a:pPr marL="469106" lvl="1" indent="-214313">
              <a:buFont typeface="Arial" panose="020B0604020202020204" pitchFamily="34" charset="0"/>
              <a:buChar char="•"/>
            </a:pPr>
            <a:r>
              <a:rPr lang="en-US"/>
              <a:t>Describe input devices.</a:t>
            </a:r>
          </a:p>
          <a:p>
            <a:pPr marL="469106" lvl="1" indent="-214313">
              <a:buFont typeface="Arial" panose="020B0604020202020204" pitchFamily="34" charset="0"/>
              <a:buChar char="•"/>
            </a:pPr>
            <a:r>
              <a:rPr lang="en-US"/>
              <a:t>Describe output devices.</a:t>
            </a:r>
          </a:p>
          <a:p>
            <a:r>
              <a:rPr lang="en-CA"/>
              <a:t>1.3 Disassemble a PC</a:t>
            </a:r>
          </a:p>
          <a:p>
            <a:pPr marL="469106" lvl="1" indent="-214313">
              <a:buFont typeface="Arial" panose="020B0604020202020204" pitchFamily="34" charset="0"/>
              <a:buChar char="•"/>
            </a:pPr>
            <a:r>
              <a:rPr lang="en-US"/>
              <a:t>Explain the features and functions of each component in the tool kit.</a:t>
            </a:r>
          </a:p>
          <a:p>
            <a:pPr marL="469106" lvl="1" indent="-214313">
              <a:buFont typeface="Arial" panose="020B0604020202020204" pitchFamily="34" charset="0"/>
              <a:buChar char="•"/>
            </a:pPr>
            <a:r>
              <a:rPr lang="en-US"/>
              <a:t>Disassemble a computer.  </a:t>
            </a:r>
          </a:p>
          <a:p>
            <a:pPr marL="65881" indent="0">
              <a:buNone/>
            </a:pPr>
            <a:endParaRPr lang="en-US" sz="1650"/>
          </a:p>
          <a:p>
            <a:pPr marL="65881" indent="0">
              <a:buNone/>
            </a:pPr>
            <a:endParaRPr lang="en-US" sz="1450"/>
          </a:p>
          <a:p>
            <a:pPr marL="542131" lvl="2" indent="-214313">
              <a:buFont typeface="Arial" panose="020B0604020202020204" pitchFamily="34" charset="0"/>
              <a:buChar char="•"/>
            </a:pPr>
            <a:endParaRPr lang="en-US" sz="1150"/>
          </a:p>
          <a:p>
            <a:pPr marL="327818" lvl="2" indent="0">
              <a:buNone/>
            </a:pPr>
            <a:endParaRPr lang="en-US" sz="1150"/>
          </a:p>
        </p:txBody>
      </p:sp>
    </p:spTree>
    <p:custDataLst>
      <p:tags r:id="rId1"/>
    </p:custDataLst>
    <p:extLst>
      <p:ext uri="{BB962C8B-B14F-4D97-AF65-F5344CB8AC3E}">
        <p14:creationId xmlns:p14="http://schemas.microsoft.com/office/powerpoint/2010/main" val="42786610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a:solidFill>
                  <a:schemeClr val="accent5">
                    <a:lumMod val="40000"/>
                    <a:lumOff val="60000"/>
                  </a:schemeClr>
                </a:solidFill>
              </a:rPr>
              <a:t>1.1 Personal Computer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r>
              <a:rPr lang="en-US" altLang="en-US"/>
              <a:t>Video Explanation – What is in a computer?</a:t>
            </a:r>
          </a:p>
        </p:txBody>
      </p:sp>
      <p:pic>
        <p:nvPicPr>
          <p:cNvPr id="10" name="Content Placeholder 9" descr="In this video explanation, you will learn the components that make up a computer:&#10;Input devices&#10;Output devices&#10;Internal components" title="What is in a computer?">
            <a:extLst>
              <a:ext uri="{FF2B5EF4-FFF2-40B4-BE49-F238E27FC236}">
                <a16:creationId xmlns:a16="http://schemas.microsoft.com/office/drawing/2014/main" id="{3937EAF1-BF81-4831-812C-DA9BDB18E726}"/>
              </a:ext>
            </a:extLst>
          </p:cNvPr>
          <p:cNvPicPr>
            <a:picLocks noGrp="1" noChangeAspect="1"/>
          </p:cNvPicPr>
          <p:nvPr>
            <p:ph idx="1"/>
          </p:nvPr>
        </p:nvPicPr>
        <p:blipFill>
          <a:blip r:embed="rId4"/>
          <a:stretch>
            <a:fillRect/>
          </a:stretch>
        </p:blipFill>
        <p:spPr>
          <a:xfrm>
            <a:off x="1329409" y="827022"/>
            <a:ext cx="6485182" cy="3703641"/>
          </a:xfrm>
          <a:ln>
            <a:solidFill>
              <a:srgbClr val="0070C0"/>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a:t>Personal Computers</a:t>
            </a:r>
            <a:br>
              <a:rPr lang="en-US" altLang="en-US"/>
            </a:br>
            <a:r>
              <a:rPr lang="en-US" altLang="en-US"/>
              <a:t>Electrical Safety</a:t>
            </a:r>
          </a:p>
        </p:txBody>
      </p:sp>
      <p:sp>
        <p:nvSpPr>
          <p:cNvPr id="8195" name="Rectangle 6"/>
          <p:cNvSpPr>
            <a:spLocks noGrp="1" noChangeArrowheads="1"/>
          </p:cNvSpPr>
          <p:nvPr>
            <p:ph idx="1"/>
          </p:nvPr>
        </p:nvSpPr>
        <p:spPr>
          <a:xfrm>
            <a:off x="144065" y="798945"/>
            <a:ext cx="8853286" cy="1857628"/>
          </a:xfrm>
        </p:spPr>
        <p:txBody>
          <a:bodyPr/>
          <a:lstStyle/>
          <a:p>
            <a:r>
              <a:rPr lang="en-US" altLang="ja-JP"/>
              <a:t>Electrical devices have certain power requirements.</a:t>
            </a:r>
          </a:p>
          <a:p>
            <a:r>
              <a:rPr lang="en-US" altLang="ja-JP"/>
              <a:t>AC adapters are manufactured for specific laptops. </a:t>
            </a:r>
          </a:p>
          <a:p>
            <a:pPr lvl="1"/>
            <a:r>
              <a:rPr lang="en-US" altLang="ja-JP"/>
              <a:t>Exchanging AC adapters with a different type of laptop or device may cause damage to both the AC adapter and the laptop.</a:t>
            </a:r>
          </a:p>
          <a:p>
            <a:r>
              <a:rPr lang="en-US" altLang="ja-JP"/>
              <a:t>Some printer parts, such as power supplies, contain high voltage. Check the printer manual for the location of high-voltage components. </a:t>
            </a:r>
          </a:p>
        </p:txBody>
      </p:sp>
      <p:pic>
        <p:nvPicPr>
          <p:cNvPr id="3" name="Picture 2" descr="The figure on this page is an image that shows a computer power supply and a high voltage warning symbol, which is a black triangle on a yellow background. In the triangle is a black lightning bolt with a down pointing arrowhead at the bottom end of the lightning bolt." title="Electrical Safety">
            <a:extLst>
              <a:ext uri="{FF2B5EF4-FFF2-40B4-BE49-F238E27FC236}">
                <a16:creationId xmlns:a16="http://schemas.microsoft.com/office/drawing/2014/main" id="{6D31F890-7406-452B-8AE5-B52BDF11D93C}"/>
              </a:ext>
            </a:extLst>
          </p:cNvPr>
          <p:cNvPicPr>
            <a:picLocks noChangeAspect="1"/>
          </p:cNvPicPr>
          <p:nvPr/>
        </p:nvPicPr>
        <p:blipFill>
          <a:blip r:embed="rId4"/>
          <a:stretch>
            <a:fillRect/>
          </a:stretch>
        </p:blipFill>
        <p:spPr>
          <a:xfrm>
            <a:off x="831887" y="2729265"/>
            <a:ext cx="3738821" cy="2190902"/>
          </a:xfrm>
          <a:prstGeom prst="rect">
            <a:avLst/>
          </a:prstGeom>
        </p:spPr>
      </p:pic>
      <p:sp>
        <p:nvSpPr>
          <p:cNvPr id="9" name="TextBox 8">
            <a:extLst>
              <a:ext uri="{FF2B5EF4-FFF2-40B4-BE49-F238E27FC236}">
                <a16:creationId xmlns:a16="http://schemas.microsoft.com/office/drawing/2014/main" id="{140ECF0A-55B6-4EC1-85C3-D43D0981E296}"/>
              </a:ext>
            </a:extLst>
          </p:cNvPr>
          <p:cNvSpPr txBox="1"/>
          <p:nvPr/>
        </p:nvSpPr>
        <p:spPr>
          <a:xfrm>
            <a:off x="4570708" y="2901386"/>
            <a:ext cx="3997638" cy="923330"/>
          </a:xfrm>
          <a:prstGeom prst="rect">
            <a:avLst/>
          </a:prstGeom>
          <a:noFill/>
        </p:spPr>
        <p:txBody>
          <a:bodyPr wrap="square" rtlCol="0">
            <a:spAutoFit/>
          </a:bodyPr>
          <a:lstStyle/>
          <a:p>
            <a:pPr algn="ctr"/>
            <a:r>
              <a:rPr lang="en-US" b="1"/>
              <a:t>Follow electrical safety guidelines to prevent electrical fires, injuries, and fatalities.</a:t>
            </a:r>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a:t>Electrical and ESD Safety</a:t>
            </a:r>
            <a:br>
              <a:rPr lang="en-US" altLang="en-US"/>
            </a:br>
            <a:r>
              <a:rPr lang="en-US" altLang="en-US"/>
              <a:t>ESD</a:t>
            </a:r>
          </a:p>
        </p:txBody>
      </p:sp>
      <p:sp>
        <p:nvSpPr>
          <p:cNvPr id="8195" name="Rectangle 6"/>
          <p:cNvSpPr>
            <a:spLocks noGrp="1" noChangeArrowheads="1"/>
          </p:cNvSpPr>
          <p:nvPr>
            <p:ph idx="1"/>
          </p:nvPr>
        </p:nvSpPr>
        <p:spPr>
          <a:xfrm>
            <a:off x="124609" y="915574"/>
            <a:ext cx="8853286" cy="1310029"/>
          </a:xfrm>
        </p:spPr>
        <p:txBody>
          <a:bodyPr/>
          <a:lstStyle/>
          <a:p>
            <a:r>
              <a:rPr lang="en-US" altLang="ja-JP"/>
              <a:t>Electrostatic discharge (ESD) can occur when there is a buildup of an electric charge that exists on a surface which comes into contact with another differently charged surface.</a:t>
            </a:r>
          </a:p>
          <a:p>
            <a:r>
              <a:rPr lang="en-US" altLang="ja-JP"/>
              <a:t>ESD can cause damage to computer equipment if not discharged properly.</a:t>
            </a:r>
          </a:p>
          <a:p>
            <a:r>
              <a:rPr lang="en-US" altLang="ja-JP"/>
              <a:t>At least 3,000 volts of static electricity must build up before a person can feel ESD. </a:t>
            </a:r>
          </a:p>
        </p:txBody>
      </p:sp>
      <p:sp>
        <p:nvSpPr>
          <p:cNvPr id="5" name="TextBox 4">
            <a:extLst>
              <a:ext uri="{FF2B5EF4-FFF2-40B4-BE49-F238E27FC236}">
                <a16:creationId xmlns:a16="http://schemas.microsoft.com/office/drawing/2014/main" id="{6D1EFD4A-E083-45CD-85CE-FDE28569786D}"/>
              </a:ext>
            </a:extLst>
          </p:cNvPr>
          <p:cNvSpPr txBox="1"/>
          <p:nvPr/>
        </p:nvSpPr>
        <p:spPr>
          <a:xfrm>
            <a:off x="486033" y="2441094"/>
            <a:ext cx="5247502" cy="2169825"/>
          </a:xfrm>
          <a:prstGeom prst="rect">
            <a:avLst/>
          </a:prstGeom>
          <a:noFill/>
        </p:spPr>
        <p:txBody>
          <a:bodyPr wrap="square" rtlCol="0">
            <a:spAutoFit/>
          </a:bodyPr>
          <a:lstStyle/>
          <a:p>
            <a:r>
              <a:rPr lang="en-US" sz="1500" b="1">
                <a:solidFill>
                  <a:srgbClr val="000000"/>
                </a:solidFill>
                <a:latin typeface="+mn-lt"/>
                <a:ea typeface="ＭＳ Ｐゴシック" charset="0"/>
              </a:rPr>
              <a:t>Follow these recommendations to help prevent ESD damage</a:t>
            </a:r>
            <a:r>
              <a:rPr lang="en-US" sz="1500">
                <a:solidFill>
                  <a:srgbClr val="000000"/>
                </a:solidFill>
                <a:latin typeface="+mn-lt"/>
                <a:ea typeface="ＭＳ Ｐゴシック" charset="0"/>
              </a:rPr>
              <a:t>:</a:t>
            </a:r>
          </a:p>
          <a:p>
            <a:endParaRPr lang="en-US" sz="1500">
              <a:solidFill>
                <a:srgbClr val="000000"/>
              </a:solidFill>
              <a:latin typeface="+mn-lt"/>
              <a:ea typeface="ＭＳ Ｐゴシック" charset="0"/>
            </a:endParaRPr>
          </a:p>
          <a:p>
            <a:pPr marL="285750" indent="-285750">
              <a:buFont typeface="Wingdings" panose="05000000000000000000" pitchFamily="2" charset="2"/>
              <a:buChar char="§"/>
            </a:pPr>
            <a:r>
              <a:rPr lang="en-US" sz="1500">
                <a:solidFill>
                  <a:srgbClr val="000000"/>
                </a:solidFill>
                <a:latin typeface="+mn-lt"/>
                <a:ea typeface="ＭＳ Ｐゴシック" charset="0"/>
              </a:rPr>
              <a:t>Keep all components in antistatic bags until you are ready to install them.</a:t>
            </a:r>
          </a:p>
          <a:p>
            <a:pPr marL="285750" indent="-285750">
              <a:buFont typeface="Wingdings" panose="05000000000000000000" pitchFamily="2" charset="2"/>
              <a:buChar char="§"/>
            </a:pPr>
            <a:r>
              <a:rPr lang="en-US" sz="1500">
                <a:solidFill>
                  <a:srgbClr val="000000"/>
                </a:solidFill>
                <a:latin typeface="+mn-lt"/>
                <a:ea typeface="ＭＳ Ｐゴシック" charset="0"/>
              </a:rPr>
              <a:t>Use grounded mats on workbenches.</a:t>
            </a:r>
          </a:p>
          <a:p>
            <a:pPr marL="285750" indent="-285750">
              <a:buFont typeface="Wingdings" panose="05000000000000000000" pitchFamily="2" charset="2"/>
              <a:buChar char="§"/>
            </a:pPr>
            <a:r>
              <a:rPr lang="en-US" sz="1500">
                <a:solidFill>
                  <a:srgbClr val="000000"/>
                </a:solidFill>
                <a:latin typeface="+mn-lt"/>
                <a:ea typeface="ＭＳ Ｐゴシック" charset="0"/>
              </a:rPr>
              <a:t>Use grounded floor mats in work areas.</a:t>
            </a:r>
          </a:p>
          <a:p>
            <a:pPr marL="285750" indent="-285750">
              <a:buFont typeface="Wingdings" panose="05000000000000000000" pitchFamily="2" charset="2"/>
              <a:buChar char="§"/>
            </a:pPr>
            <a:r>
              <a:rPr lang="en-US" sz="1500">
                <a:solidFill>
                  <a:srgbClr val="000000"/>
                </a:solidFill>
                <a:latin typeface="+mn-lt"/>
                <a:ea typeface="ＭＳ Ｐゴシック" charset="0"/>
              </a:rPr>
              <a:t>Use antistatic wrist straps when working inside computers.</a:t>
            </a:r>
          </a:p>
        </p:txBody>
      </p:sp>
      <p:pic>
        <p:nvPicPr>
          <p:cNvPr id="3" name="Picture 2" descr="The image shows an electrostatic discharge (ESD) spark between a metal object and a circuit board." title="ESD">
            <a:extLst>
              <a:ext uri="{FF2B5EF4-FFF2-40B4-BE49-F238E27FC236}">
                <a16:creationId xmlns:a16="http://schemas.microsoft.com/office/drawing/2014/main" id="{0F4EF414-72DD-4747-BD60-6229A81556EF}"/>
              </a:ext>
            </a:extLst>
          </p:cNvPr>
          <p:cNvPicPr>
            <a:picLocks noChangeAspect="1"/>
          </p:cNvPicPr>
          <p:nvPr/>
        </p:nvPicPr>
        <p:blipFill>
          <a:blip r:embed="rId4"/>
          <a:stretch>
            <a:fillRect/>
          </a:stretch>
        </p:blipFill>
        <p:spPr>
          <a:xfrm>
            <a:off x="5619609" y="2215978"/>
            <a:ext cx="3243263" cy="2338388"/>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a:solidFill>
                  <a:schemeClr val="accent5">
                    <a:lumMod val="40000"/>
                    <a:lumOff val="60000"/>
                  </a:schemeClr>
                </a:solidFill>
              </a:rPr>
              <a:t>1.2 PC Components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a:t>Instructor Materials – Chapter 1 Planning Guide</a:t>
            </a:r>
          </a:p>
        </p:txBody>
      </p:sp>
      <p:sp>
        <p:nvSpPr>
          <p:cNvPr id="4099" name="Rectangle 34"/>
          <p:cNvSpPr>
            <a:spLocks noGrp="1" noChangeArrowheads="1"/>
          </p:cNvSpPr>
          <p:nvPr>
            <p:ph idx="1"/>
          </p:nvPr>
        </p:nvSpPr>
        <p:spPr/>
        <p:txBody>
          <a:bodyPr/>
          <a:lstStyle/>
          <a:p>
            <a:r>
              <a:rPr lang="en-CA"/>
              <a:t>This PowerPoint deck is divided in two parts:</a:t>
            </a:r>
          </a:p>
          <a:p>
            <a:r>
              <a:rPr lang="en-US"/>
              <a:t>Instructor Planning Guide</a:t>
            </a:r>
            <a:endParaRPr lang="en-CA"/>
          </a:p>
          <a:p>
            <a:pPr lvl="1"/>
            <a:r>
              <a:rPr lang="en-CA"/>
              <a:t>Information to help you become familiar with the chapter</a:t>
            </a:r>
          </a:p>
          <a:p>
            <a:pPr lvl="1"/>
            <a:r>
              <a:rPr lang="en-CA"/>
              <a:t>Teaching aids</a:t>
            </a:r>
          </a:p>
          <a:p>
            <a:r>
              <a:rPr lang="en-CA"/>
              <a:t>Instructor Class Presentation</a:t>
            </a:r>
          </a:p>
          <a:p>
            <a:pPr lvl="1"/>
            <a:r>
              <a:rPr lang="en-CA"/>
              <a:t>Optional slides that you can use in the classroom</a:t>
            </a:r>
          </a:p>
          <a:p>
            <a:pPr lvl="1"/>
            <a:r>
              <a:rPr lang="en-CA"/>
              <a:t>Begins on slide # 13</a:t>
            </a:r>
          </a:p>
          <a:p>
            <a:endParaRPr lang="en-CA"/>
          </a:p>
          <a:p>
            <a:r>
              <a:rPr lang="en-CA" b="1"/>
              <a:t>Note</a:t>
            </a:r>
            <a:r>
              <a:rPr lang="en-CA"/>
              <a:t>: Remove the Planning Guide from this presentation before sharing with anyone.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a:t>PC Components</a:t>
            </a:r>
            <a:br>
              <a:rPr lang="en-US" altLang="en-US"/>
            </a:br>
            <a:r>
              <a:rPr lang="en-US" altLang="en-US"/>
              <a:t>Cases</a:t>
            </a:r>
          </a:p>
        </p:txBody>
      </p:sp>
      <p:sp>
        <p:nvSpPr>
          <p:cNvPr id="8195" name="Rectangle 6"/>
          <p:cNvSpPr>
            <a:spLocks noGrp="1" noChangeArrowheads="1"/>
          </p:cNvSpPr>
          <p:nvPr>
            <p:ph idx="1"/>
          </p:nvPr>
        </p:nvSpPr>
        <p:spPr>
          <a:xfrm>
            <a:off x="134337" y="896222"/>
            <a:ext cx="8614247" cy="1146762"/>
          </a:xfrm>
        </p:spPr>
        <p:txBody>
          <a:bodyPr/>
          <a:lstStyle/>
          <a:p>
            <a:r>
              <a:rPr lang="en-US"/>
              <a:t>The case houses the internal components such as the power supply, motherboard, central processing unit (CPU), memory, disk drives, and assorted adapter cards. </a:t>
            </a:r>
          </a:p>
          <a:p>
            <a:r>
              <a:rPr lang="en-US" altLang="ja-JP"/>
              <a:t>The term </a:t>
            </a:r>
            <a:r>
              <a:rPr lang="en-US" altLang="ja-JP" b="1"/>
              <a:t>form factor </a:t>
            </a:r>
            <a:r>
              <a:rPr lang="en-US" altLang="ja-JP"/>
              <a:t>refers to the physical design and look of a case. Common desktop computers are available in form factors including: </a:t>
            </a:r>
          </a:p>
          <a:p>
            <a:pPr marL="0" indent="0">
              <a:buNone/>
            </a:pPr>
            <a:endParaRPr lang="en-US" altLang="ja-JP"/>
          </a:p>
        </p:txBody>
      </p:sp>
      <p:sp>
        <p:nvSpPr>
          <p:cNvPr id="6" name="TextBox 5">
            <a:extLst>
              <a:ext uri="{FF2B5EF4-FFF2-40B4-BE49-F238E27FC236}">
                <a16:creationId xmlns:a16="http://schemas.microsoft.com/office/drawing/2014/main" id="{606EBF33-F050-43CC-999B-FD58BD8CD5BE}"/>
              </a:ext>
            </a:extLst>
          </p:cNvPr>
          <p:cNvSpPr txBox="1"/>
          <p:nvPr/>
        </p:nvSpPr>
        <p:spPr>
          <a:xfrm>
            <a:off x="354228" y="2068836"/>
            <a:ext cx="1927654" cy="1292662"/>
          </a:xfrm>
          <a:prstGeom prst="rect">
            <a:avLst/>
          </a:prstGeom>
          <a:noFill/>
        </p:spPr>
        <p:txBody>
          <a:bodyPr wrap="square" rtlCol="0">
            <a:spAutoFit/>
          </a:bodyPr>
          <a:lstStyle/>
          <a:p>
            <a:pPr marL="285750" indent="-285750">
              <a:buFont typeface="Wingdings" panose="05000000000000000000" pitchFamily="2" charset="2"/>
              <a:buChar char="Ø"/>
            </a:pPr>
            <a:r>
              <a:rPr lang="en-US" altLang="ja-JP" sz="1500">
                <a:solidFill>
                  <a:srgbClr val="000000"/>
                </a:solidFill>
                <a:latin typeface="+mn-lt"/>
                <a:ea typeface="ＭＳ Ｐゴシック" charset="0"/>
              </a:rPr>
              <a:t>Horizontal case </a:t>
            </a:r>
          </a:p>
          <a:p>
            <a:pPr marL="285750" indent="-285750">
              <a:buFont typeface="Wingdings" panose="05000000000000000000" pitchFamily="2" charset="2"/>
              <a:buChar char="Ø"/>
            </a:pPr>
            <a:r>
              <a:rPr lang="en-US" altLang="ja-JP" sz="1500">
                <a:solidFill>
                  <a:srgbClr val="000000"/>
                </a:solidFill>
                <a:latin typeface="+mn-lt"/>
                <a:ea typeface="ＭＳ Ｐゴシック" charset="0"/>
              </a:rPr>
              <a:t>Full-Size Tower</a:t>
            </a:r>
          </a:p>
          <a:p>
            <a:pPr marL="285750" indent="-285750">
              <a:buFont typeface="Wingdings" panose="05000000000000000000" pitchFamily="2" charset="2"/>
              <a:buChar char="Ø"/>
            </a:pPr>
            <a:r>
              <a:rPr lang="en-US" altLang="ja-JP" sz="1500">
                <a:solidFill>
                  <a:srgbClr val="000000"/>
                </a:solidFill>
                <a:latin typeface="+mn-lt"/>
                <a:ea typeface="ＭＳ Ｐゴシック" charset="0"/>
              </a:rPr>
              <a:t>Compact Tower</a:t>
            </a:r>
          </a:p>
          <a:p>
            <a:pPr marL="285750" indent="-285750">
              <a:buFont typeface="Wingdings" panose="05000000000000000000" pitchFamily="2" charset="2"/>
              <a:buChar char="Ø"/>
            </a:pPr>
            <a:r>
              <a:rPr lang="en-US" altLang="ja-JP" sz="1500">
                <a:solidFill>
                  <a:srgbClr val="000000"/>
                </a:solidFill>
                <a:latin typeface="+mn-lt"/>
                <a:ea typeface="ＭＳ Ｐゴシック" charset="0"/>
              </a:rPr>
              <a:t>All-in-one</a:t>
            </a:r>
          </a:p>
          <a:p>
            <a:endParaRPr lang="en-US"/>
          </a:p>
        </p:txBody>
      </p:sp>
      <p:sp>
        <p:nvSpPr>
          <p:cNvPr id="8" name="TextBox 7">
            <a:extLst>
              <a:ext uri="{FF2B5EF4-FFF2-40B4-BE49-F238E27FC236}">
                <a16:creationId xmlns:a16="http://schemas.microsoft.com/office/drawing/2014/main" id="{899DE3FE-F74C-42D6-BF2F-1B4E08526721}"/>
              </a:ext>
            </a:extLst>
          </p:cNvPr>
          <p:cNvSpPr txBox="1"/>
          <p:nvPr/>
        </p:nvSpPr>
        <p:spPr>
          <a:xfrm>
            <a:off x="3134184" y="2269520"/>
            <a:ext cx="5527589" cy="830997"/>
          </a:xfrm>
          <a:prstGeom prst="rect">
            <a:avLst/>
          </a:prstGeom>
          <a:noFill/>
        </p:spPr>
        <p:txBody>
          <a:bodyPr wrap="square" rtlCol="0">
            <a:spAutoFit/>
          </a:bodyPr>
          <a:lstStyle/>
          <a:p>
            <a:pPr algn="ctr"/>
            <a:r>
              <a:rPr lang="en-US" sz="1600" b="1">
                <a:solidFill>
                  <a:srgbClr val="000000"/>
                </a:solidFill>
                <a:latin typeface="+mn-lt"/>
                <a:ea typeface="ＭＳ Ｐゴシック" charset="0"/>
              </a:rPr>
              <a:t>Many case manufacturers may have their own naming conventions, including super tower, full tower, mid tower, mini tower, cube case, and more.</a:t>
            </a:r>
          </a:p>
        </p:txBody>
      </p:sp>
      <p:pic>
        <p:nvPicPr>
          <p:cNvPr id="3" name="Picture 2" descr="Image 1: Cases &#10;Image 2: Horizontal case&#10;Image 3: Full-sized tower&#10;Image 4: Compact tower&#10;Image 5: All-in-one" title="Types of Cases">
            <a:extLst>
              <a:ext uri="{FF2B5EF4-FFF2-40B4-BE49-F238E27FC236}">
                <a16:creationId xmlns:a16="http://schemas.microsoft.com/office/drawing/2014/main" id="{931DEF71-F642-4A4E-BF36-B6D29E841815}"/>
              </a:ext>
            </a:extLst>
          </p:cNvPr>
          <p:cNvPicPr>
            <a:picLocks noChangeAspect="1"/>
          </p:cNvPicPr>
          <p:nvPr/>
        </p:nvPicPr>
        <p:blipFill>
          <a:blip r:embed="rId4"/>
          <a:stretch>
            <a:fillRect/>
          </a:stretch>
        </p:blipFill>
        <p:spPr>
          <a:xfrm>
            <a:off x="1730774" y="3358875"/>
            <a:ext cx="7026249" cy="1120237"/>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a:t>PC Components</a:t>
            </a:r>
            <a:br>
              <a:rPr lang="en-US" altLang="en-US"/>
            </a:br>
            <a:r>
              <a:rPr lang="en-US" altLang="en-US"/>
              <a:t>Power Supplies</a:t>
            </a:r>
          </a:p>
        </p:txBody>
      </p:sp>
      <p:sp>
        <p:nvSpPr>
          <p:cNvPr id="8195" name="Rectangle 6"/>
          <p:cNvSpPr>
            <a:spLocks noGrp="1" noChangeArrowheads="1"/>
          </p:cNvSpPr>
          <p:nvPr>
            <p:ph idx="1"/>
          </p:nvPr>
        </p:nvSpPr>
        <p:spPr>
          <a:xfrm>
            <a:off x="134337" y="896222"/>
            <a:ext cx="8853286" cy="998482"/>
          </a:xfrm>
        </p:spPr>
        <p:txBody>
          <a:bodyPr/>
          <a:lstStyle/>
          <a:p>
            <a:r>
              <a:rPr lang="en-US"/>
              <a:t>Computers use a power supply to convert AC power into a lower voltage DC power required by internal components.</a:t>
            </a:r>
          </a:p>
          <a:p>
            <a:r>
              <a:rPr lang="en-US"/>
              <a:t>Desktop computer power supply form factors include:</a:t>
            </a:r>
          </a:p>
          <a:p>
            <a:endParaRPr lang="en-US" altLang="ja-JP"/>
          </a:p>
        </p:txBody>
      </p:sp>
      <p:sp>
        <p:nvSpPr>
          <p:cNvPr id="2" name="TextBox 1">
            <a:extLst>
              <a:ext uri="{FF2B5EF4-FFF2-40B4-BE49-F238E27FC236}">
                <a16:creationId xmlns:a16="http://schemas.microsoft.com/office/drawing/2014/main" id="{2C855C5F-41DA-43AD-B008-08547ECCC8B8}"/>
              </a:ext>
            </a:extLst>
          </p:cNvPr>
          <p:cNvSpPr txBox="1"/>
          <p:nvPr/>
        </p:nvSpPr>
        <p:spPr>
          <a:xfrm>
            <a:off x="461318" y="1991982"/>
            <a:ext cx="5263979" cy="2400657"/>
          </a:xfrm>
          <a:prstGeom prst="rect">
            <a:avLst/>
          </a:prstGeom>
          <a:noFill/>
        </p:spPr>
        <p:txBody>
          <a:bodyPr wrap="square" rtlCol="0">
            <a:spAutoFit/>
          </a:bodyPr>
          <a:lstStyle/>
          <a:p>
            <a:pPr marL="285750" indent="-285750">
              <a:buFont typeface="Arial" panose="020B0604020202020204" pitchFamily="34" charset="0"/>
              <a:buChar char="•"/>
            </a:pPr>
            <a:r>
              <a:rPr lang="en-US" sz="1500" b="1">
                <a:solidFill>
                  <a:srgbClr val="000000"/>
                </a:solidFill>
                <a:latin typeface="+mn-lt"/>
                <a:ea typeface="ＭＳ Ｐゴシック" charset="0"/>
              </a:rPr>
              <a:t>Advanced Technology (AT) </a:t>
            </a:r>
            <a:r>
              <a:rPr lang="en-US" sz="1500">
                <a:solidFill>
                  <a:srgbClr val="000000"/>
                </a:solidFill>
                <a:latin typeface="+mn-lt"/>
                <a:ea typeface="ＭＳ Ｐゴシック" charset="0"/>
              </a:rPr>
              <a:t>– original power supply for legacy computer systems</a:t>
            </a:r>
          </a:p>
          <a:p>
            <a:pPr marL="285750" indent="-285750">
              <a:buFont typeface="Arial" panose="020B0604020202020204" pitchFamily="34" charset="0"/>
              <a:buChar char="•"/>
            </a:pPr>
            <a:endParaRPr lang="en-US" sz="1500">
              <a:solidFill>
                <a:srgbClr val="000000"/>
              </a:solidFill>
              <a:latin typeface="+mn-lt"/>
              <a:ea typeface="ＭＳ Ｐゴシック" charset="0"/>
            </a:endParaRPr>
          </a:p>
          <a:p>
            <a:pPr marL="285750" indent="-285750">
              <a:buFont typeface="Arial" panose="020B0604020202020204" pitchFamily="34" charset="0"/>
              <a:buChar char="•"/>
            </a:pPr>
            <a:r>
              <a:rPr lang="en-US" sz="1500" b="1">
                <a:solidFill>
                  <a:srgbClr val="000000"/>
                </a:solidFill>
                <a:latin typeface="+mn-lt"/>
                <a:ea typeface="ＭＳ Ｐゴシック" charset="0"/>
              </a:rPr>
              <a:t>AT Extended (ATX)</a:t>
            </a:r>
            <a:r>
              <a:rPr lang="en-US" sz="1500">
                <a:solidFill>
                  <a:srgbClr val="000000"/>
                </a:solidFill>
                <a:latin typeface="+mn-lt"/>
                <a:ea typeface="ＭＳ Ｐゴシック" charset="0"/>
              </a:rPr>
              <a:t> – updated version of the AT</a:t>
            </a:r>
          </a:p>
          <a:p>
            <a:pPr marL="285750" indent="-285750">
              <a:buFont typeface="Arial" panose="020B0604020202020204" pitchFamily="34" charset="0"/>
              <a:buChar char="•"/>
            </a:pPr>
            <a:endParaRPr lang="en-US" sz="1500">
              <a:solidFill>
                <a:srgbClr val="000000"/>
              </a:solidFill>
              <a:latin typeface="+mn-lt"/>
              <a:ea typeface="ＭＳ Ｐゴシック" charset="0"/>
            </a:endParaRPr>
          </a:p>
          <a:p>
            <a:pPr marL="285750" indent="-285750">
              <a:buFont typeface="Arial" panose="020B0604020202020204" pitchFamily="34" charset="0"/>
              <a:buChar char="•"/>
            </a:pPr>
            <a:r>
              <a:rPr lang="en-US" sz="1500" b="1">
                <a:solidFill>
                  <a:srgbClr val="000000"/>
                </a:solidFill>
                <a:latin typeface="+mn-lt"/>
                <a:ea typeface="ＭＳ Ｐゴシック" charset="0"/>
              </a:rPr>
              <a:t>ATX12V</a:t>
            </a:r>
            <a:r>
              <a:rPr lang="en-US" sz="1500">
                <a:solidFill>
                  <a:srgbClr val="000000"/>
                </a:solidFill>
                <a:latin typeface="+mn-lt"/>
                <a:ea typeface="ＭＳ Ｐゴシック" charset="0"/>
              </a:rPr>
              <a:t> – the most common power supply on the market today</a:t>
            </a:r>
          </a:p>
          <a:p>
            <a:pPr marL="285750" indent="-285750">
              <a:buFont typeface="Arial" panose="020B0604020202020204" pitchFamily="34" charset="0"/>
              <a:buChar char="•"/>
            </a:pPr>
            <a:endParaRPr lang="en-US" sz="1500">
              <a:solidFill>
                <a:srgbClr val="000000"/>
              </a:solidFill>
              <a:latin typeface="+mn-lt"/>
              <a:ea typeface="ＭＳ Ｐゴシック" charset="0"/>
            </a:endParaRPr>
          </a:p>
          <a:p>
            <a:pPr marL="285750" indent="-285750">
              <a:buFont typeface="Arial" panose="020B0604020202020204" pitchFamily="34" charset="0"/>
              <a:buChar char="•"/>
            </a:pPr>
            <a:r>
              <a:rPr lang="en-US" sz="1500" b="1">
                <a:solidFill>
                  <a:srgbClr val="000000"/>
                </a:solidFill>
                <a:latin typeface="+mn-lt"/>
                <a:ea typeface="ＭＳ Ｐゴシック" charset="0"/>
              </a:rPr>
              <a:t>EPS12V</a:t>
            </a:r>
            <a:r>
              <a:rPr lang="en-US" sz="1500">
                <a:solidFill>
                  <a:srgbClr val="000000"/>
                </a:solidFill>
                <a:latin typeface="+mn-lt"/>
                <a:ea typeface="ＭＳ Ｐゴシック" charset="0"/>
              </a:rPr>
              <a:t> – originally designed for network servers but is now commonly used in high-end desktop models.</a:t>
            </a:r>
          </a:p>
        </p:txBody>
      </p:sp>
      <p:pic>
        <p:nvPicPr>
          <p:cNvPr id="4" name="Picture 3" descr="The image shows a typical computer power supply." title="Power supply">
            <a:extLst>
              <a:ext uri="{FF2B5EF4-FFF2-40B4-BE49-F238E27FC236}">
                <a16:creationId xmlns:a16="http://schemas.microsoft.com/office/drawing/2014/main" id="{18FE1241-7F36-4531-AF4B-BD632C92412E}"/>
              </a:ext>
            </a:extLst>
          </p:cNvPr>
          <p:cNvPicPr>
            <a:picLocks noChangeAspect="1"/>
          </p:cNvPicPr>
          <p:nvPr/>
        </p:nvPicPr>
        <p:blipFill>
          <a:blip r:embed="rId4"/>
          <a:stretch>
            <a:fillRect/>
          </a:stretch>
        </p:blipFill>
        <p:spPr>
          <a:xfrm>
            <a:off x="6193971" y="1691485"/>
            <a:ext cx="2161242" cy="20732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Connectors</a:t>
            </a:r>
          </a:p>
        </p:txBody>
      </p:sp>
      <p:sp>
        <p:nvSpPr>
          <p:cNvPr id="55299" name="Rectangle 3"/>
          <p:cNvSpPr>
            <a:spLocks noGrp="1" noChangeArrowheads="1"/>
          </p:cNvSpPr>
          <p:nvPr>
            <p:ph type="body" idx="1"/>
          </p:nvPr>
        </p:nvSpPr>
        <p:spPr>
          <a:xfrm>
            <a:off x="3781167" y="667461"/>
            <a:ext cx="5139428" cy="3808575"/>
          </a:xfrm>
        </p:spPr>
        <p:txBody>
          <a:bodyPr/>
          <a:lstStyle/>
          <a:p>
            <a:r>
              <a:rPr lang="en-US" altLang="en-US" sz="1700"/>
              <a:t>A power supply includes several different connectors. They are used to power various internal components such as the motherboard and disk drives.</a:t>
            </a:r>
          </a:p>
          <a:p>
            <a:r>
              <a:rPr lang="en-US" altLang="en-US" sz="1700"/>
              <a:t>Some examples are:</a:t>
            </a:r>
          </a:p>
          <a:p>
            <a:pPr lvl="1"/>
            <a:r>
              <a:rPr lang="en-US" altLang="en-US" sz="1600"/>
              <a:t>20-pin or 24-pin slotted connector</a:t>
            </a:r>
          </a:p>
          <a:p>
            <a:pPr lvl="1"/>
            <a:r>
              <a:rPr lang="en-US" altLang="en-US" sz="1600"/>
              <a:t>SATA keyed connector</a:t>
            </a:r>
          </a:p>
          <a:p>
            <a:pPr lvl="1"/>
            <a:r>
              <a:rPr lang="en-US" altLang="en-US" sz="1600"/>
              <a:t>Molex keyed connector</a:t>
            </a:r>
          </a:p>
          <a:p>
            <a:pPr lvl="1"/>
            <a:r>
              <a:rPr lang="en-US" altLang="en-US" sz="1600"/>
              <a:t>Berg keyed connector</a:t>
            </a:r>
          </a:p>
          <a:p>
            <a:pPr lvl="1"/>
            <a:r>
              <a:rPr lang="en-US" altLang="en-US" sz="1600"/>
              <a:t>4-pin to 8-pin auxiliary power connector</a:t>
            </a:r>
          </a:p>
          <a:p>
            <a:pPr lvl="1"/>
            <a:r>
              <a:rPr lang="en-US" altLang="en-US" sz="1600"/>
              <a:t>6/8-pin PCIe power connector</a:t>
            </a:r>
          </a:p>
          <a:p>
            <a:pPr marL="0" indent="0" eaLnBrk="1" hangingPunct="1">
              <a:buNone/>
            </a:pPr>
            <a:endParaRPr lang="en-CA" altLang="en-US" sz="1650" b="1"/>
          </a:p>
        </p:txBody>
      </p:sp>
      <p:pic>
        <p:nvPicPr>
          <p:cNvPr id="4" name="Picture 3" descr="These connectors are used to power various internal components such as motherboards and disk drives. Connectors are keyed which is a type of design that can only be inserted in one direction" title="Connectors">
            <a:extLst>
              <a:ext uri="{FF2B5EF4-FFF2-40B4-BE49-F238E27FC236}">
                <a16:creationId xmlns:a16="http://schemas.microsoft.com/office/drawing/2014/main" id="{D2247FC1-C9FC-4536-A7D4-8EC449BF6CEE}"/>
              </a:ext>
            </a:extLst>
          </p:cNvPr>
          <p:cNvPicPr>
            <a:picLocks noChangeAspect="1"/>
          </p:cNvPicPr>
          <p:nvPr/>
        </p:nvPicPr>
        <p:blipFill>
          <a:blip r:embed="rId4"/>
          <a:stretch>
            <a:fillRect/>
          </a:stretch>
        </p:blipFill>
        <p:spPr>
          <a:xfrm>
            <a:off x="290876" y="1382926"/>
            <a:ext cx="2911092" cy="2377646"/>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Power Supply Voltage</a:t>
            </a:r>
          </a:p>
        </p:txBody>
      </p:sp>
      <p:sp>
        <p:nvSpPr>
          <p:cNvPr id="55299" name="Rectangle 3"/>
          <p:cNvSpPr>
            <a:spLocks noGrp="1" noChangeArrowheads="1"/>
          </p:cNvSpPr>
          <p:nvPr>
            <p:ph type="body" idx="1"/>
          </p:nvPr>
        </p:nvSpPr>
        <p:spPr>
          <a:xfrm>
            <a:off x="123181" y="798944"/>
            <a:ext cx="8748970" cy="1490249"/>
          </a:xfrm>
        </p:spPr>
        <p:txBody>
          <a:bodyPr/>
          <a:lstStyle/>
          <a:p>
            <a:r>
              <a:rPr lang="en-US" altLang="en-US" sz="1700"/>
              <a:t>The different connectors in a power supply also provide different voltages.</a:t>
            </a:r>
          </a:p>
          <a:p>
            <a:r>
              <a:rPr lang="en-US" altLang="en-US" sz="1700"/>
              <a:t>The most common voltages supplied are 3.3 volts, 5 volts, and 12 volts.</a:t>
            </a:r>
          </a:p>
          <a:p>
            <a:r>
              <a:rPr lang="en-US" altLang="en-US" sz="1700"/>
              <a:t>The 3.3 volt and 5 volt supplies are typically used by digital circuits, while the 12 volt supply is used to run motors in disk drives and fans.</a:t>
            </a:r>
            <a:endParaRPr lang="en-US" altLang="en-US" sz="1800"/>
          </a:p>
          <a:p>
            <a:pPr marL="0" indent="0" eaLnBrk="1" hangingPunct="1">
              <a:buNone/>
            </a:pPr>
            <a:endParaRPr lang="en-CA" altLang="en-US" sz="1650" b="1"/>
          </a:p>
        </p:txBody>
      </p:sp>
      <p:sp>
        <p:nvSpPr>
          <p:cNvPr id="7" name="Rectangle 3">
            <a:extLst>
              <a:ext uri="{FF2B5EF4-FFF2-40B4-BE49-F238E27FC236}">
                <a16:creationId xmlns:a16="http://schemas.microsoft.com/office/drawing/2014/main" id="{CE849B3F-0C09-4C36-BB2A-713EC39639D4}"/>
              </a:ext>
            </a:extLst>
          </p:cNvPr>
          <p:cNvSpPr txBox="1">
            <a:spLocks noChangeArrowheads="1"/>
          </p:cNvSpPr>
          <p:nvPr/>
        </p:nvSpPr>
        <p:spPr bwMode="auto">
          <a:xfrm>
            <a:off x="626743" y="2250816"/>
            <a:ext cx="4860711" cy="149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Power supplies can also be single rail, dual rail, or multi rail.</a:t>
            </a:r>
          </a:p>
          <a:p>
            <a:r>
              <a:rPr lang="en-US" altLang="en-US" sz="1700"/>
              <a:t>A rail is the printed circuit board (PCB) inside the power supply to which the external cables are connected.</a:t>
            </a:r>
          </a:p>
        </p:txBody>
      </p:sp>
      <p:sp>
        <p:nvSpPr>
          <p:cNvPr id="8" name="TextBox 7">
            <a:extLst>
              <a:ext uri="{FF2B5EF4-FFF2-40B4-BE49-F238E27FC236}">
                <a16:creationId xmlns:a16="http://schemas.microsoft.com/office/drawing/2014/main" id="{0D9A8E1D-D6DC-41EE-97AC-2C7FDB1C1B6B}"/>
              </a:ext>
            </a:extLst>
          </p:cNvPr>
          <p:cNvSpPr txBox="1"/>
          <p:nvPr/>
        </p:nvSpPr>
        <p:spPr>
          <a:xfrm>
            <a:off x="1152857" y="3837272"/>
            <a:ext cx="5000808" cy="830997"/>
          </a:xfrm>
          <a:prstGeom prst="rect">
            <a:avLst/>
          </a:prstGeom>
          <a:noFill/>
        </p:spPr>
        <p:txBody>
          <a:bodyPr wrap="square" rtlCol="0">
            <a:spAutoFit/>
          </a:bodyPr>
          <a:lstStyle/>
          <a:p>
            <a:r>
              <a:rPr lang="en-US" sz="1600" b="1"/>
              <a:t>A computer can tolerate slight fluctuations in power, but a significant deviation can cause the power supply to fail.</a:t>
            </a:r>
          </a:p>
        </p:txBody>
      </p:sp>
      <p:pic>
        <p:nvPicPr>
          <p:cNvPr id="5" name="Picture 4" descr="The image shows a typical computer power supply." title="Power Supply">
            <a:extLst>
              <a:ext uri="{FF2B5EF4-FFF2-40B4-BE49-F238E27FC236}">
                <a16:creationId xmlns:a16="http://schemas.microsoft.com/office/drawing/2014/main" id="{FE7AD898-2CA1-4765-AEDA-DC939DFE4496}"/>
              </a:ext>
            </a:extLst>
          </p:cNvPr>
          <p:cNvPicPr>
            <a:picLocks noChangeAspect="1"/>
          </p:cNvPicPr>
          <p:nvPr/>
        </p:nvPicPr>
        <p:blipFill>
          <a:blip r:embed="rId4"/>
          <a:stretch>
            <a:fillRect/>
          </a:stretch>
        </p:blipFill>
        <p:spPr>
          <a:xfrm>
            <a:off x="6063221" y="2110572"/>
            <a:ext cx="2233163" cy="2142199"/>
          </a:xfrm>
          <a:prstGeom prst="rect">
            <a:avLst/>
          </a:prstGeom>
        </p:spPr>
      </p:pic>
    </p:spTree>
    <p:custDataLst>
      <p:tags r:id="rId1"/>
    </p:custDataLst>
    <p:extLst>
      <p:ext uri="{BB962C8B-B14F-4D97-AF65-F5344CB8AC3E}">
        <p14:creationId xmlns:p14="http://schemas.microsoft.com/office/powerpoint/2010/main" val="34735800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Motherboards</a:t>
            </a:r>
          </a:p>
        </p:txBody>
      </p:sp>
      <p:sp>
        <p:nvSpPr>
          <p:cNvPr id="55299" name="Rectangle 3"/>
          <p:cNvSpPr>
            <a:spLocks noGrp="1" noChangeArrowheads="1"/>
          </p:cNvSpPr>
          <p:nvPr>
            <p:ph type="body" idx="1"/>
          </p:nvPr>
        </p:nvSpPr>
        <p:spPr>
          <a:xfrm>
            <a:off x="4110683" y="1146634"/>
            <a:ext cx="4572000" cy="2628643"/>
          </a:xfrm>
        </p:spPr>
        <p:txBody>
          <a:bodyPr/>
          <a:lstStyle/>
          <a:p>
            <a:r>
              <a:rPr lang="en-US" altLang="en-US" sz="1700"/>
              <a:t>The motherboard is the backbone of the computer. </a:t>
            </a:r>
          </a:p>
          <a:p>
            <a:r>
              <a:rPr lang="en-US" altLang="en-US" sz="1700"/>
              <a:t>It is a printed circuit board (PCB) that contains buses, or electrical pathways, that interconnect electronic components.</a:t>
            </a:r>
          </a:p>
          <a:p>
            <a:r>
              <a:rPr lang="en-US" altLang="en-US" sz="1700"/>
              <a:t>These components may be soldered directly to the motherboard, or added using sockets, expansion slots, and ports.</a:t>
            </a:r>
            <a:endParaRPr lang="en-US" altLang="en-US" sz="1500"/>
          </a:p>
          <a:p>
            <a:pPr lvl="1"/>
            <a:endParaRPr lang="en-US" altLang="en-US" sz="1800"/>
          </a:p>
          <a:p>
            <a:pPr marL="0" indent="0" eaLnBrk="1" hangingPunct="1">
              <a:buNone/>
            </a:pPr>
            <a:endParaRPr lang="en-CA" altLang="en-US" sz="1650" b="1"/>
          </a:p>
        </p:txBody>
      </p:sp>
      <p:pic>
        <p:nvPicPr>
          <p:cNvPr id="4" name="Picture 3" descr="The image shows a motherboard which is a printed circuit board." title="Motherboard">
            <a:extLst>
              <a:ext uri="{FF2B5EF4-FFF2-40B4-BE49-F238E27FC236}">
                <a16:creationId xmlns:a16="http://schemas.microsoft.com/office/drawing/2014/main" id="{D03E89BF-0C25-422C-9ED6-9BA6D057E425}"/>
              </a:ext>
            </a:extLst>
          </p:cNvPr>
          <p:cNvPicPr>
            <a:picLocks noChangeAspect="1"/>
          </p:cNvPicPr>
          <p:nvPr/>
        </p:nvPicPr>
        <p:blipFill>
          <a:blip r:embed="rId4"/>
          <a:stretch>
            <a:fillRect/>
          </a:stretch>
        </p:blipFill>
        <p:spPr>
          <a:xfrm>
            <a:off x="369673" y="1144288"/>
            <a:ext cx="3647913" cy="2628643"/>
          </a:xfrm>
          <a:prstGeom prst="rect">
            <a:avLst/>
          </a:prstGeom>
        </p:spPr>
      </p:pic>
    </p:spTree>
    <p:custDataLst>
      <p:tags r:id="rId1"/>
    </p:custDataLst>
    <p:extLst>
      <p:ext uri="{BB962C8B-B14F-4D97-AF65-F5344CB8AC3E}">
        <p14:creationId xmlns:p14="http://schemas.microsoft.com/office/powerpoint/2010/main" val="395123117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Motherboard Components</a:t>
            </a:r>
          </a:p>
        </p:txBody>
      </p:sp>
      <p:sp>
        <p:nvSpPr>
          <p:cNvPr id="55299" name="Rectangle 3"/>
          <p:cNvSpPr>
            <a:spLocks noGrp="1" noChangeArrowheads="1"/>
          </p:cNvSpPr>
          <p:nvPr>
            <p:ph type="body" idx="1"/>
          </p:nvPr>
        </p:nvSpPr>
        <p:spPr>
          <a:xfrm>
            <a:off x="271851" y="965402"/>
            <a:ext cx="4300149" cy="3342987"/>
          </a:xfrm>
        </p:spPr>
        <p:txBody>
          <a:bodyPr/>
          <a:lstStyle/>
          <a:p>
            <a:r>
              <a:rPr lang="en-US" altLang="en-US" sz="1700"/>
              <a:t>Major components on a motherboard include: </a:t>
            </a:r>
          </a:p>
          <a:p>
            <a:pPr lvl="1"/>
            <a:r>
              <a:rPr lang="en-US" altLang="en-US" sz="1500"/>
              <a:t>Central Processing Unit (CPU)</a:t>
            </a:r>
          </a:p>
          <a:p>
            <a:pPr lvl="1"/>
            <a:r>
              <a:rPr lang="en-US" altLang="en-US" sz="1500"/>
              <a:t>Random Access Memory (RAM) </a:t>
            </a:r>
          </a:p>
          <a:p>
            <a:pPr lvl="1"/>
            <a:r>
              <a:rPr lang="en-US" altLang="en-US" sz="1500"/>
              <a:t>Expansion slots</a:t>
            </a:r>
          </a:p>
          <a:p>
            <a:pPr lvl="1"/>
            <a:r>
              <a:rPr lang="en-US" altLang="en-US" sz="1500"/>
              <a:t>Chipset</a:t>
            </a:r>
          </a:p>
          <a:p>
            <a:pPr lvl="1"/>
            <a:r>
              <a:rPr lang="en-US" altLang="en-US" sz="1500"/>
              <a:t>Basic input/output system (BIOS) chip and Unified Extensible Firmware Interface (UEFI) chip</a:t>
            </a:r>
          </a:p>
          <a:p>
            <a:pPr lvl="1"/>
            <a:r>
              <a:rPr lang="en-US" altLang="en-US" sz="1500"/>
              <a:t>SATA connectors</a:t>
            </a:r>
          </a:p>
          <a:p>
            <a:pPr lvl="1"/>
            <a:r>
              <a:rPr lang="en-US" altLang="en-US" sz="1500"/>
              <a:t>Internal USB connector</a:t>
            </a:r>
          </a:p>
          <a:p>
            <a:pPr lvl="1"/>
            <a:endParaRPr lang="en-US" altLang="en-US" sz="1800"/>
          </a:p>
          <a:p>
            <a:pPr marL="0" indent="0" eaLnBrk="1" hangingPunct="1">
              <a:buNone/>
            </a:pPr>
            <a:endParaRPr lang="en-CA" altLang="en-US" sz="1650" b="1"/>
          </a:p>
        </p:txBody>
      </p:sp>
      <p:pic>
        <p:nvPicPr>
          <p:cNvPr id="6" name="Picture 5" descr="The image shows a motherboard and outlines the various connections where computer components can be added. At the upper left are four RAM slots. To their left is an internal USB connector followed by the chipset and then the BIOS/UEFI chip. At the bottom right are five expansion slots of various types. To their left is the CPU socket. " title="Motherboard Components">
            <a:extLst>
              <a:ext uri="{FF2B5EF4-FFF2-40B4-BE49-F238E27FC236}">
                <a16:creationId xmlns:a16="http://schemas.microsoft.com/office/drawing/2014/main" id="{B57DE4A3-B0D8-4F8D-A9D3-D7A8CC6007B8}"/>
              </a:ext>
            </a:extLst>
          </p:cNvPr>
          <p:cNvPicPr>
            <a:picLocks noChangeAspect="1"/>
          </p:cNvPicPr>
          <p:nvPr/>
        </p:nvPicPr>
        <p:blipFill>
          <a:blip r:embed="rId4"/>
          <a:stretch>
            <a:fillRect/>
          </a:stretch>
        </p:blipFill>
        <p:spPr>
          <a:xfrm>
            <a:off x="4687331" y="1098741"/>
            <a:ext cx="3991678" cy="2758175"/>
          </a:xfrm>
          <a:prstGeom prst="rect">
            <a:avLst/>
          </a:prstGeom>
        </p:spPr>
      </p:pic>
    </p:spTree>
    <p:custDataLst>
      <p:tags r:id="rId1"/>
    </p:custDataLst>
    <p:extLst>
      <p:ext uri="{BB962C8B-B14F-4D97-AF65-F5344CB8AC3E}">
        <p14:creationId xmlns:p14="http://schemas.microsoft.com/office/powerpoint/2010/main" val="299470764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Motherboard Chipset</a:t>
            </a:r>
          </a:p>
        </p:txBody>
      </p:sp>
      <p:sp>
        <p:nvSpPr>
          <p:cNvPr id="55299" name="Rectangle 3"/>
          <p:cNvSpPr>
            <a:spLocks noGrp="1" noChangeArrowheads="1"/>
          </p:cNvSpPr>
          <p:nvPr>
            <p:ph type="body" idx="1"/>
          </p:nvPr>
        </p:nvSpPr>
        <p:spPr>
          <a:xfrm>
            <a:off x="4151522" y="798944"/>
            <a:ext cx="4854565" cy="3501814"/>
          </a:xfrm>
        </p:spPr>
        <p:txBody>
          <a:bodyPr/>
          <a:lstStyle/>
          <a:p>
            <a:r>
              <a:rPr lang="en-US" altLang="en-US" sz="1700" b="1"/>
              <a:t>Chipset</a:t>
            </a:r>
            <a:r>
              <a:rPr lang="en-US" altLang="en-US" sz="1700"/>
              <a:t> consists of the integrated circuits on the motherboard that control how system hardware interacts with the CPU and motherboard. </a:t>
            </a:r>
          </a:p>
          <a:p>
            <a:r>
              <a:rPr lang="en-US" altLang="en-US" sz="1700"/>
              <a:t>Most chipsets consist of the following two types:</a:t>
            </a:r>
          </a:p>
          <a:p>
            <a:pPr lvl="1"/>
            <a:r>
              <a:rPr lang="en-US" altLang="en-US" sz="1500" b="1"/>
              <a:t>Northbridge</a:t>
            </a:r>
            <a:r>
              <a:rPr lang="en-US" altLang="en-US" sz="1500"/>
              <a:t> – Controls high speed access to the RAM and video card</a:t>
            </a:r>
            <a:r>
              <a:rPr lang="en-US" altLang="en-US" sz="1600"/>
              <a:t>.</a:t>
            </a:r>
          </a:p>
          <a:p>
            <a:pPr lvl="1"/>
            <a:r>
              <a:rPr lang="en-US" altLang="en-US" sz="1500" b="1"/>
              <a:t>Southbridge</a:t>
            </a:r>
            <a:r>
              <a:rPr lang="en-US" altLang="en-US" sz="1500"/>
              <a:t> – Allows the CPU to communicate with slower speed devices including hard drives, Universal Serial Bus (USB) ports, and expansion slots.</a:t>
            </a:r>
          </a:p>
          <a:p>
            <a:pPr lvl="1"/>
            <a:endParaRPr lang="en-US" altLang="en-US" sz="1800"/>
          </a:p>
          <a:p>
            <a:pPr marL="0" indent="0" eaLnBrk="1" hangingPunct="1">
              <a:buNone/>
            </a:pPr>
            <a:endParaRPr lang="en-CA" altLang="en-US" sz="1650" b="1"/>
          </a:p>
        </p:txBody>
      </p:sp>
      <p:pic>
        <p:nvPicPr>
          <p:cNvPr id="6" name="Picture 5" descr="This image displays the topology for the motherboard chipset. The two types of chipsets (Northbridge and Southbridge) are connected to each other. Northbridge: Connected at the top is the PCI express graphics adapter slot. On the left side of the Northbridge the CPU is connected. At the bottom portion of the Northbridge are four sticks of RAM. Southbridge: Connected at the top are the hard drives. Connected at the right are PCI adapter slots. There are two 32-bit PCI slots and two 64-bit PCI slots. Connected to the bottom of the Southbridge is the BIOS UEFI which is connected horizontally to the keyboard mouse USB." title="Motherboard chipset">
            <a:extLst>
              <a:ext uri="{FF2B5EF4-FFF2-40B4-BE49-F238E27FC236}">
                <a16:creationId xmlns:a16="http://schemas.microsoft.com/office/drawing/2014/main" id="{08014243-7F8C-49D7-A7E5-209A10E315EF}"/>
              </a:ext>
            </a:extLst>
          </p:cNvPr>
          <p:cNvPicPr>
            <a:picLocks noChangeAspect="1"/>
          </p:cNvPicPr>
          <p:nvPr/>
        </p:nvPicPr>
        <p:blipFill>
          <a:blip r:embed="rId4"/>
          <a:stretch>
            <a:fillRect/>
          </a:stretch>
        </p:blipFill>
        <p:spPr>
          <a:xfrm>
            <a:off x="137913" y="1193054"/>
            <a:ext cx="3879672" cy="2402359"/>
          </a:xfrm>
          <a:prstGeom prst="rect">
            <a:avLst/>
          </a:prstGeom>
        </p:spPr>
      </p:pic>
    </p:spTree>
    <p:custDataLst>
      <p:tags r:id="rId1"/>
    </p:custDataLst>
    <p:extLst>
      <p:ext uri="{BB962C8B-B14F-4D97-AF65-F5344CB8AC3E}">
        <p14:creationId xmlns:p14="http://schemas.microsoft.com/office/powerpoint/2010/main" val="349779162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Motherboard Form Factors</a:t>
            </a:r>
          </a:p>
        </p:txBody>
      </p:sp>
      <p:sp>
        <p:nvSpPr>
          <p:cNvPr id="55299" name="Rectangle 3"/>
          <p:cNvSpPr>
            <a:spLocks noGrp="1" noChangeArrowheads="1"/>
          </p:cNvSpPr>
          <p:nvPr>
            <p:ph type="body" idx="1"/>
          </p:nvPr>
        </p:nvSpPr>
        <p:spPr>
          <a:xfrm>
            <a:off x="271851" y="800519"/>
            <a:ext cx="8715630" cy="1036393"/>
          </a:xfrm>
        </p:spPr>
        <p:txBody>
          <a:bodyPr/>
          <a:lstStyle/>
          <a:p>
            <a:r>
              <a:rPr lang="en-US" altLang="en-US" sz="1700"/>
              <a:t>The form factor of motherboards pertains to the size and shape of the board.</a:t>
            </a:r>
          </a:p>
          <a:p>
            <a:r>
              <a:rPr lang="en-US" altLang="en-US"/>
              <a:t>There are three common motherboard form factors:</a:t>
            </a:r>
            <a:r>
              <a:rPr lang="en-CA" altLang="en-US" sz="1650" b="1"/>
              <a:t> </a:t>
            </a:r>
            <a:r>
              <a:rPr lang="en-US" altLang="en-US" b="1"/>
              <a:t>Advanced Technology </a:t>
            </a:r>
            <a:r>
              <a:rPr lang="en-US" altLang="en-US" b="1" err="1"/>
              <a:t>eXtended</a:t>
            </a:r>
            <a:r>
              <a:rPr lang="en-US" altLang="en-US" b="1"/>
              <a:t> </a:t>
            </a:r>
            <a:r>
              <a:rPr lang="en-US" altLang="en-US"/>
              <a:t>(ATX), </a:t>
            </a:r>
            <a:r>
              <a:rPr lang="en-US" altLang="en-US" b="1"/>
              <a:t>Micro-ATX</a:t>
            </a:r>
            <a:r>
              <a:rPr lang="en-US" altLang="en-US"/>
              <a:t>, and </a:t>
            </a:r>
            <a:r>
              <a:rPr lang="en-US" altLang="en-US" b="1"/>
              <a:t>ITX</a:t>
            </a:r>
            <a:r>
              <a:rPr lang="en-US" altLang="en-US"/>
              <a:t>.</a:t>
            </a:r>
            <a:endParaRPr lang="en-US" altLang="en-US" b="1"/>
          </a:p>
        </p:txBody>
      </p:sp>
      <p:sp>
        <p:nvSpPr>
          <p:cNvPr id="4" name="TextBox 3">
            <a:extLst>
              <a:ext uri="{FF2B5EF4-FFF2-40B4-BE49-F238E27FC236}">
                <a16:creationId xmlns:a16="http://schemas.microsoft.com/office/drawing/2014/main" id="{70835A92-47D3-4B52-BE55-CCA494DB4652}"/>
              </a:ext>
            </a:extLst>
          </p:cNvPr>
          <p:cNvSpPr txBox="1"/>
          <p:nvPr/>
        </p:nvSpPr>
        <p:spPr>
          <a:xfrm>
            <a:off x="107093" y="4050593"/>
            <a:ext cx="8818604" cy="615553"/>
          </a:xfrm>
          <a:prstGeom prst="rect">
            <a:avLst/>
          </a:prstGeom>
          <a:noFill/>
        </p:spPr>
        <p:txBody>
          <a:bodyPr wrap="square" rtlCol="0">
            <a:spAutoFit/>
          </a:bodyPr>
          <a:lstStyle/>
          <a:p>
            <a:pPr algn="ctr"/>
            <a:r>
              <a:rPr lang="en-US" sz="1700" b="1">
                <a:solidFill>
                  <a:srgbClr val="000000"/>
                </a:solidFill>
                <a:latin typeface="+mn-lt"/>
                <a:ea typeface="ＭＳ Ｐゴシック" charset="0"/>
              </a:rPr>
              <a:t>The choice of motherboard form factor determines how individual components attach to it, the type of power supply required, and the shape of the computer case.</a:t>
            </a:r>
          </a:p>
        </p:txBody>
      </p:sp>
      <p:pic>
        <p:nvPicPr>
          <p:cNvPr id="3" name="Picture 2" descr="The image is a table of motherboard form factors. It has two columns and four rows (after the table heading). The first column is form factors and the second column is a description. The four rows are: ATX - Advanced Technology eXtended, Most popular form factor, 12 in X 9.6 in (30.5 cm X 24.4 cm); Micro-ATX - Smaller footprint than the ATX, Popular in desktop and small form factor computers, 9.6 in X 9.6 in (24.4 cm X 24.4 cm); Mini-ITX - Designed for small devices such as thin clients and set-top boxes, 6.7in X 6.7 in (17cm X 17 cm); and ITX - Comparable form factor to Micro-ATX, 8.5 in X 7.5 in (21.5 cm X 19.1 cm)." title="Form Factors and Descriptions">
            <a:extLst>
              <a:ext uri="{FF2B5EF4-FFF2-40B4-BE49-F238E27FC236}">
                <a16:creationId xmlns:a16="http://schemas.microsoft.com/office/drawing/2014/main" id="{6F7AA2B2-8B2B-413B-83A9-C66049523DE2}"/>
              </a:ext>
            </a:extLst>
          </p:cNvPr>
          <p:cNvPicPr>
            <a:picLocks noChangeAspect="1"/>
          </p:cNvPicPr>
          <p:nvPr/>
        </p:nvPicPr>
        <p:blipFill>
          <a:blip r:embed="rId4"/>
          <a:stretch>
            <a:fillRect/>
          </a:stretch>
        </p:blipFill>
        <p:spPr>
          <a:xfrm>
            <a:off x="1691901" y="1914963"/>
            <a:ext cx="5875529" cy="2057578"/>
          </a:xfrm>
          <a:prstGeom prst="rect">
            <a:avLst/>
          </a:prstGeom>
        </p:spPr>
      </p:pic>
    </p:spTree>
    <p:custDataLst>
      <p:tags r:id="rId1"/>
    </p:custDataLst>
    <p:extLst>
      <p:ext uri="{BB962C8B-B14F-4D97-AF65-F5344CB8AC3E}">
        <p14:creationId xmlns:p14="http://schemas.microsoft.com/office/powerpoint/2010/main" val="382040625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What is CPU?</a:t>
            </a:r>
            <a:endParaRPr lang="en-US" altLang="en-US"/>
          </a:p>
        </p:txBody>
      </p:sp>
      <p:sp>
        <p:nvSpPr>
          <p:cNvPr id="55299" name="Rectangle 3"/>
          <p:cNvSpPr>
            <a:spLocks noGrp="1" noChangeArrowheads="1"/>
          </p:cNvSpPr>
          <p:nvPr>
            <p:ph type="body" idx="1"/>
          </p:nvPr>
        </p:nvSpPr>
        <p:spPr>
          <a:xfrm>
            <a:off x="271851" y="800519"/>
            <a:ext cx="8715630" cy="904713"/>
          </a:xfrm>
        </p:spPr>
        <p:txBody>
          <a:bodyPr/>
          <a:lstStyle/>
          <a:p>
            <a:r>
              <a:rPr lang="en-US" altLang="en-US" sz="1600"/>
              <a:t>The central processing unit (CPU) is responsible for interpreting and executing commands</a:t>
            </a:r>
            <a:r>
              <a:rPr lang="en-US" altLang="en-US" sz="1700"/>
              <a:t>.</a:t>
            </a:r>
          </a:p>
          <a:p>
            <a:r>
              <a:rPr lang="en-US" altLang="en-US" sz="1600"/>
              <a:t>The CPU is a small microchip that resides within a CPU package</a:t>
            </a:r>
            <a:r>
              <a:rPr lang="en-US" altLang="en-US"/>
              <a:t>.</a:t>
            </a:r>
            <a:endParaRPr lang="en-US" altLang="en-US" b="1"/>
          </a:p>
        </p:txBody>
      </p:sp>
      <p:sp>
        <p:nvSpPr>
          <p:cNvPr id="11" name="Rectangle 4">
            <a:extLst>
              <a:ext uri="{FF2B5EF4-FFF2-40B4-BE49-F238E27FC236}">
                <a16:creationId xmlns:a16="http://schemas.microsoft.com/office/drawing/2014/main" id="{49F11C45-6557-4CFD-BF9F-33B68EFAC668}"/>
              </a:ext>
            </a:extLst>
          </p:cNvPr>
          <p:cNvSpPr txBox="1">
            <a:spLocks noChangeArrowheads="1"/>
          </p:cNvSpPr>
          <p:nvPr/>
        </p:nvSpPr>
        <p:spPr bwMode="auto">
          <a:xfrm>
            <a:off x="279650" y="1705232"/>
            <a:ext cx="5589748" cy="258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600"/>
              <a:t>The CPU socket is the connection between the motherboard and the processor</a:t>
            </a:r>
            <a:r>
              <a:rPr lang="en-US" altLang="en-US" sz="1700"/>
              <a:t>.</a:t>
            </a:r>
          </a:p>
          <a:p>
            <a:r>
              <a:rPr lang="en-US" altLang="en-US" sz="1600"/>
              <a:t>Modern CPU sockets and processor packages are built in following architectures:</a:t>
            </a:r>
          </a:p>
          <a:p>
            <a:pPr lvl="1"/>
            <a:r>
              <a:rPr lang="en-US" altLang="en-US" b="1"/>
              <a:t>Pin Grid Array (PGA)</a:t>
            </a:r>
            <a:r>
              <a:rPr lang="en-US" altLang="en-US"/>
              <a:t> - the pins are on the underside of the processor package and is inserted into the motherboard CPU socket.</a:t>
            </a:r>
          </a:p>
          <a:p>
            <a:pPr lvl="1"/>
            <a:r>
              <a:rPr lang="en-US" altLang="en-US" b="1"/>
              <a:t>Land Grid Array (LGA) </a:t>
            </a:r>
            <a:r>
              <a:rPr lang="en-US" altLang="en-US"/>
              <a:t>- the pins are in the socket instead of on the processor.</a:t>
            </a:r>
          </a:p>
        </p:txBody>
      </p:sp>
      <p:pic>
        <p:nvPicPr>
          <p:cNvPr id="5" name="Picture 4" descr="A pin grid array (PGA) central processing unit and the motherboard socket that it fits into." title="PGA">
            <a:extLst>
              <a:ext uri="{FF2B5EF4-FFF2-40B4-BE49-F238E27FC236}">
                <a16:creationId xmlns:a16="http://schemas.microsoft.com/office/drawing/2014/main" id="{A59E86FB-D72E-4A0B-8A1D-6579100DA174}"/>
              </a:ext>
            </a:extLst>
          </p:cNvPr>
          <p:cNvPicPr>
            <a:picLocks noChangeAspect="1"/>
          </p:cNvPicPr>
          <p:nvPr/>
        </p:nvPicPr>
        <p:blipFill>
          <a:blip r:embed="rId4"/>
          <a:stretch>
            <a:fillRect/>
          </a:stretch>
        </p:blipFill>
        <p:spPr>
          <a:xfrm>
            <a:off x="6379767" y="1718685"/>
            <a:ext cx="2278577" cy="1192415"/>
          </a:xfrm>
          <a:prstGeom prst="rect">
            <a:avLst/>
          </a:prstGeom>
        </p:spPr>
      </p:pic>
      <p:pic>
        <p:nvPicPr>
          <p:cNvPr id="10" name="Picture 9" descr="A land grid array (LGA) central processing unit and the motherboard socket that it fits into." title="LGA">
            <a:extLst>
              <a:ext uri="{FF2B5EF4-FFF2-40B4-BE49-F238E27FC236}">
                <a16:creationId xmlns:a16="http://schemas.microsoft.com/office/drawing/2014/main" id="{33E4869B-3572-4A8A-A6AC-0E13655DEAC5}"/>
              </a:ext>
            </a:extLst>
          </p:cNvPr>
          <p:cNvPicPr>
            <a:picLocks noChangeAspect="1"/>
          </p:cNvPicPr>
          <p:nvPr/>
        </p:nvPicPr>
        <p:blipFill>
          <a:blip r:embed="rId5"/>
          <a:stretch>
            <a:fillRect/>
          </a:stretch>
        </p:blipFill>
        <p:spPr>
          <a:xfrm>
            <a:off x="5786266" y="3143196"/>
            <a:ext cx="2094474" cy="1467054"/>
          </a:xfrm>
          <a:prstGeom prst="rect">
            <a:avLst/>
          </a:prstGeom>
        </p:spPr>
      </p:pic>
    </p:spTree>
    <p:custDataLst>
      <p:tags r:id="rId1"/>
    </p:custDataLst>
    <p:extLst>
      <p:ext uri="{BB962C8B-B14F-4D97-AF65-F5344CB8AC3E}">
        <p14:creationId xmlns:p14="http://schemas.microsoft.com/office/powerpoint/2010/main" val="264819157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Cooling Systems</a:t>
            </a:r>
            <a:endParaRPr lang="en-US" altLang="en-US"/>
          </a:p>
        </p:txBody>
      </p:sp>
      <p:sp>
        <p:nvSpPr>
          <p:cNvPr id="55299" name="Rectangle 3"/>
          <p:cNvSpPr>
            <a:spLocks noGrp="1" noChangeArrowheads="1"/>
          </p:cNvSpPr>
          <p:nvPr>
            <p:ph type="body" idx="1"/>
          </p:nvPr>
        </p:nvSpPr>
        <p:spPr>
          <a:xfrm>
            <a:off x="271850" y="800519"/>
            <a:ext cx="7677663" cy="904713"/>
          </a:xfrm>
        </p:spPr>
        <p:txBody>
          <a:bodyPr/>
          <a:lstStyle/>
          <a:p>
            <a:r>
              <a:rPr lang="en-US" altLang="en-US" sz="1800"/>
              <a:t>Computer components perform better when kept cool.</a:t>
            </a:r>
          </a:p>
          <a:p>
            <a:r>
              <a:rPr lang="en-US" altLang="en-US" sz="1800"/>
              <a:t>Computers are kept cool using active and passive cooling solutions.</a:t>
            </a:r>
            <a:endParaRPr lang="en-US" altLang="en-US" sz="1800" b="1"/>
          </a:p>
        </p:txBody>
      </p:sp>
      <p:sp>
        <p:nvSpPr>
          <p:cNvPr id="11" name="Rectangle 4">
            <a:extLst>
              <a:ext uri="{FF2B5EF4-FFF2-40B4-BE49-F238E27FC236}">
                <a16:creationId xmlns:a16="http://schemas.microsoft.com/office/drawing/2014/main" id="{49F11C45-6557-4CFD-BF9F-33B68EFAC668}"/>
              </a:ext>
            </a:extLst>
          </p:cNvPr>
          <p:cNvSpPr txBox="1">
            <a:spLocks noChangeArrowheads="1"/>
          </p:cNvSpPr>
          <p:nvPr/>
        </p:nvSpPr>
        <p:spPr bwMode="auto">
          <a:xfrm>
            <a:off x="271850" y="1880663"/>
            <a:ext cx="6771939" cy="42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800"/>
              <a:t>Active solutions require power while passive solutions do not.</a:t>
            </a:r>
          </a:p>
        </p:txBody>
      </p:sp>
      <p:sp>
        <p:nvSpPr>
          <p:cNvPr id="12" name="Rectangle 5">
            <a:extLst>
              <a:ext uri="{FF2B5EF4-FFF2-40B4-BE49-F238E27FC236}">
                <a16:creationId xmlns:a16="http://schemas.microsoft.com/office/drawing/2014/main" id="{1EAAA2A6-31F0-4070-8BB0-E2A90031408B}"/>
              </a:ext>
            </a:extLst>
          </p:cNvPr>
          <p:cNvSpPr txBox="1">
            <a:spLocks noChangeArrowheads="1"/>
          </p:cNvSpPr>
          <p:nvPr/>
        </p:nvSpPr>
        <p:spPr bwMode="auto">
          <a:xfrm>
            <a:off x="296330" y="2571750"/>
            <a:ext cx="4141349" cy="219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800"/>
              <a:t>Passive solutions for cooling usually involve reducing the speed at which a component is operating or adding heat sinks to computer chips.</a:t>
            </a:r>
          </a:p>
          <a:p>
            <a:r>
              <a:rPr lang="en-US" altLang="en-US" sz="1800"/>
              <a:t>A case fan is considered as active cooling.</a:t>
            </a:r>
          </a:p>
        </p:txBody>
      </p:sp>
      <p:pic>
        <p:nvPicPr>
          <p:cNvPr id="6" name="Picture 5" descr="An image showing a case fan." title="Case Fan">
            <a:extLst>
              <a:ext uri="{FF2B5EF4-FFF2-40B4-BE49-F238E27FC236}">
                <a16:creationId xmlns:a16="http://schemas.microsoft.com/office/drawing/2014/main" id="{926224E4-9B8C-4A44-BB4A-6129D8F7BF78}"/>
              </a:ext>
            </a:extLst>
          </p:cNvPr>
          <p:cNvPicPr>
            <a:picLocks noChangeAspect="1"/>
          </p:cNvPicPr>
          <p:nvPr/>
        </p:nvPicPr>
        <p:blipFill>
          <a:blip r:embed="rId4"/>
          <a:stretch>
            <a:fillRect/>
          </a:stretch>
        </p:blipFill>
        <p:spPr>
          <a:xfrm>
            <a:off x="4572000" y="2735022"/>
            <a:ext cx="1988992" cy="1607959"/>
          </a:xfrm>
          <a:prstGeom prst="rect">
            <a:avLst/>
          </a:prstGeom>
        </p:spPr>
      </p:pic>
      <p:pic>
        <p:nvPicPr>
          <p:cNvPr id="3" name="Picture 2" descr="image showing a heat sink" title="Heat Sink">
            <a:extLst>
              <a:ext uri="{FF2B5EF4-FFF2-40B4-BE49-F238E27FC236}">
                <a16:creationId xmlns:a16="http://schemas.microsoft.com/office/drawing/2014/main" id="{AB9172A9-EF7A-4149-B6AF-80AC8ED652E2}"/>
              </a:ext>
            </a:extLst>
          </p:cNvPr>
          <p:cNvPicPr>
            <a:picLocks noChangeAspect="1"/>
          </p:cNvPicPr>
          <p:nvPr/>
        </p:nvPicPr>
        <p:blipFill>
          <a:blip r:embed="rId5"/>
          <a:stretch>
            <a:fillRect/>
          </a:stretch>
        </p:blipFill>
        <p:spPr>
          <a:xfrm>
            <a:off x="6829634" y="1642110"/>
            <a:ext cx="2034716" cy="2370025"/>
          </a:xfrm>
          <a:prstGeom prst="rect">
            <a:avLst/>
          </a:prstGeom>
        </p:spPr>
      </p:pic>
    </p:spTree>
    <p:custDataLst>
      <p:tags r:id="rId1"/>
    </p:custDataLst>
    <p:extLst>
      <p:ext uri="{BB962C8B-B14F-4D97-AF65-F5344CB8AC3E}">
        <p14:creationId xmlns:p14="http://schemas.microsoft.com/office/powerpoint/2010/main" val="370852601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26214" cy="1802391"/>
          </a:xfrm>
        </p:spPr>
        <p:txBody>
          <a:bodyPr/>
          <a:lstStyle/>
          <a:p>
            <a:r>
              <a:rPr lang="en-US">
                <a:solidFill>
                  <a:schemeClr val="accent5">
                    <a:lumMod val="40000"/>
                    <a:lumOff val="60000"/>
                  </a:schemeClr>
                </a:solidFill>
              </a:rPr>
              <a:t>Chapter 1: Introduction to Personal Computer Hardware</a:t>
            </a:r>
          </a:p>
        </p:txBody>
      </p:sp>
      <p:sp>
        <p:nvSpPr>
          <p:cNvPr id="3" name="Rectangle 2"/>
          <p:cNvSpPr/>
          <p:nvPr/>
        </p:nvSpPr>
        <p:spPr>
          <a:xfrm>
            <a:off x="628650" y="3436035"/>
            <a:ext cx="4572000" cy="369332"/>
          </a:xfrm>
          <a:prstGeom prst="rect">
            <a:avLst/>
          </a:prstGeom>
        </p:spPr>
        <p:txBody>
          <a:bodyPr>
            <a:spAutoFit/>
          </a:bodyPr>
          <a:lstStyle/>
          <a:p>
            <a:r>
              <a:rPr lang="en-US" b="1">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Types of Memory</a:t>
            </a:r>
          </a:p>
        </p:txBody>
      </p:sp>
      <p:sp>
        <p:nvSpPr>
          <p:cNvPr id="55299" name="Rectangle 3"/>
          <p:cNvSpPr>
            <a:spLocks noGrp="1" noChangeArrowheads="1"/>
          </p:cNvSpPr>
          <p:nvPr>
            <p:ph type="body" idx="1"/>
          </p:nvPr>
        </p:nvSpPr>
        <p:spPr>
          <a:xfrm>
            <a:off x="271850" y="965403"/>
            <a:ext cx="7570571" cy="1678943"/>
          </a:xfrm>
        </p:spPr>
        <p:txBody>
          <a:bodyPr/>
          <a:lstStyle/>
          <a:p>
            <a:r>
              <a:rPr lang="en-US" altLang="en-US" sz="1700"/>
              <a:t>A computer might use different types of memory chips.</a:t>
            </a:r>
          </a:p>
          <a:p>
            <a:r>
              <a:rPr lang="en-US" altLang="en-US" sz="1700"/>
              <a:t>All memory chips store data in the form of bytes. </a:t>
            </a:r>
          </a:p>
          <a:p>
            <a:pPr lvl="1"/>
            <a:r>
              <a:rPr lang="en-US" altLang="en-US" sz="1600"/>
              <a:t>A byte is a block of eight bits stored as either 0 or 1 in the memory chip.</a:t>
            </a:r>
          </a:p>
          <a:p>
            <a:r>
              <a:rPr lang="en-US" altLang="en-US" sz="1700" b="1"/>
              <a:t>Read-Only Memory </a:t>
            </a:r>
            <a:r>
              <a:rPr lang="en-US" altLang="en-US" sz="1700"/>
              <a:t>(ROM) – such as ROM chip.</a:t>
            </a:r>
          </a:p>
        </p:txBody>
      </p:sp>
      <p:sp>
        <p:nvSpPr>
          <p:cNvPr id="7" name="Rectangle 4">
            <a:extLst>
              <a:ext uri="{FF2B5EF4-FFF2-40B4-BE49-F238E27FC236}">
                <a16:creationId xmlns:a16="http://schemas.microsoft.com/office/drawing/2014/main" id="{2375BCB7-2385-4993-A57D-714EB36A0AC9}"/>
              </a:ext>
            </a:extLst>
          </p:cNvPr>
          <p:cNvSpPr txBox="1">
            <a:spLocks noChangeArrowheads="1"/>
          </p:cNvSpPr>
          <p:nvPr/>
        </p:nvSpPr>
        <p:spPr bwMode="auto">
          <a:xfrm>
            <a:off x="271850" y="2482686"/>
            <a:ext cx="5609966" cy="209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b="1"/>
              <a:t>Random Access Memory </a:t>
            </a:r>
            <a:r>
              <a:rPr lang="en-US" altLang="en-US" sz="1700"/>
              <a:t>(RAM) is the temporary working storage for data and programs that are being accessed by the CPU. RAM is volatile memory.</a:t>
            </a:r>
          </a:p>
          <a:p>
            <a:r>
              <a:rPr lang="en-US" altLang="en-US" sz="1700"/>
              <a:t>Adding more RAM in a computer enhances the system performance. However, the maximum amount of RAM that can be installed is limited by the motherboard.</a:t>
            </a:r>
            <a:endParaRPr lang="en-US" altLang="en-US" sz="1800"/>
          </a:p>
          <a:p>
            <a:pPr marL="0" indent="0">
              <a:buFont typeface="Wingdings" panose="05000000000000000000" pitchFamily="2" charset="2"/>
              <a:buNone/>
            </a:pPr>
            <a:endParaRPr lang="en-US" altLang="en-US" sz="1650" b="1"/>
          </a:p>
        </p:txBody>
      </p:sp>
      <p:pic>
        <p:nvPicPr>
          <p:cNvPr id="3" name="Picture 2" descr="The image shows different types of memory chips." title="Memory chips">
            <a:extLst>
              <a:ext uri="{FF2B5EF4-FFF2-40B4-BE49-F238E27FC236}">
                <a16:creationId xmlns:a16="http://schemas.microsoft.com/office/drawing/2014/main" id="{3CCC945E-411F-419F-971A-28A0A47DD32F}"/>
              </a:ext>
            </a:extLst>
          </p:cNvPr>
          <p:cNvPicPr>
            <a:picLocks noChangeAspect="1"/>
          </p:cNvPicPr>
          <p:nvPr/>
        </p:nvPicPr>
        <p:blipFill>
          <a:blip r:embed="rId4"/>
          <a:stretch>
            <a:fillRect/>
          </a:stretch>
        </p:blipFill>
        <p:spPr>
          <a:xfrm>
            <a:off x="5881816" y="2069272"/>
            <a:ext cx="2793657" cy="2013076"/>
          </a:xfrm>
          <a:prstGeom prst="rect">
            <a:avLst/>
          </a:prstGeom>
        </p:spPr>
      </p:pic>
    </p:spTree>
    <p:custDataLst>
      <p:tags r:id="rId1"/>
    </p:custDataLst>
    <p:extLst>
      <p:ext uri="{BB962C8B-B14F-4D97-AF65-F5344CB8AC3E}">
        <p14:creationId xmlns:p14="http://schemas.microsoft.com/office/powerpoint/2010/main" val="34994882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Types of ROM</a:t>
            </a:r>
          </a:p>
        </p:txBody>
      </p:sp>
      <p:sp>
        <p:nvSpPr>
          <p:cNvPr id="55299" name="Rectangle 3"/>
          <p:cNvSpPr>
            <a:spLocks noGrp="1" noChangeArrowheads="1"/>
          </p:cNvSpPr>
          <p:nvPr>
            <p:ph type="body" idx="1"/>
          </p:nvPr>
        </p:nvSpPr>
        <p:spPr>
          <a:xfrm>
            <a:off x="271851" y="965403"/>
            <a:ext cx="4720280" cy="1678943"/>
          </a:xfrm>
        </p:spPr>
        <p:txBody>
          <a:bodyPr/>
          <a:lstStyle/>
          <a:p>
            <a:r>
              <a:rPr lang="en-US" altLang="en-US" sz="1700"/>
              <a:t>Types of Read-only Memory (ROM) include:</a:t>
            </a:r>
          </a:p>
          <a:p>
            <a:pPr lvl="1"/>
            <a:r>
              <a:rPr lang="en-US" altLang="en-US" sz="1600"/>
              <a:t>ROM chips.</a:t>
            </a:r>
          </a:p>
          <a:p>
            <a:pPr lvl="1"/>
            <a:r>
              <a:rPr lang="en-US" altLang="en-US" sz="1600"/>
              <a:t>PROM chips.</a:t>
            </a:r>
          </a:p>
          <a:p>
            <a:pPr lvl="1"/>
            <a:r>
              <a:rPr lang="en-US" altLang="en-US" sz="1600"/>
              <a:t>EPROM chips</a:t>
            </a:r>
          </a:p>
          <a:p>
            <a:pPr lvl="1"/>
            <a:r>
              <a:rPr lang="en-US" altLang="en-US" sz="1600"/>
              <a:t>EEPROM chips.</a:t>
            </a:r>
          </a:p>
        </p:txBody>
      </p:sp>
      <p:pic>
        <p:nvPicPr>
          <p:cNvPr id="6" name="Picture 5" descr="Image 1: ROM - Read-only memory chips. Image 2: PROM - Information on a programmable read-only memory chip is written after it is manufactured. &#10;Image 3: EPROM - Erasable programmable read-only memory is non-volatile but can be erased by exposing it to strong ultraviolet light.&#10;Image 5: EEPROM - Information is written to an electrically erasable programmable read-only memory chip after it is manufactured and without removing it from the device. " title="Types of ROM">
            <a:extLst>
              <a:ext uri="{FF2B5EF4-FFF2-40B4-BE49-F238E27FC236}">
                <a16:creationId xmlns:a16="http://schemas.microsoft.com/office/drawing/2014/main" id="{E1A7A6BB-83A4-49A5-940B-54609A1559E6}"/>
              </a:ext>
            </a:extLst>
          </p:cNvPr>
          <p:cNvPicPr>
            <a:picLocks noChangeAspect="1"/>
          </p:cNvPicPr>
          <p:nvPr/>
        </p:nvPicPr>
        <p:blipFill>
          <a:blip r:embed="rId4"/>
          <a:stretch>
            <a:fillRect/>
          </a:stretch>
        </p:blipFill>
        <p:spPr>
          <a:xfrm>
            <a:off x="2740001" y="2708456"/>
            <a:ext cx="5601185" cy="1196444"/>
          </a:xfrm>
          <a:prstGeom prst="rect">
            <a:avLst/>
          </a:prstGeom>
        </p:spPr>
      </p:pic>
    </p:spTree>
    <p:custDataLst>
      <p:tags r:id="rId1"/>
    </p:custDataLst>
    <p:extLst>
      <p:ext uri="{BB962C8B-B14F-4D97-AF65-F5344CB8AC3E}">
        <p14:creationId xmlns:p14="http://schemas.microsoft.com/office/powerpoint/2010/main" val="9064121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Types of RAM</a:t>
            </a:r>
          </a:p>
        </p:txBody>
      </p:sp>
      <p:sp>
        <p:nvSpPr>
          <p:cNvPr id="55299" name="Rectangle 3"/>
          <p:cNvSpPr>
            <a:spLocks noGrp="1" noChangeArrowheads="1"/>
          </p:cNvSpPr>
          <p:nvPr>
            <p:ph type="body" idx="1"/>
          </p:nvPr>
        </p:nvSpPr>
        <p:spPr>
          <a:xfrm>
            <a:off x="271849" y="965403"/>
            <a:ext cx="6474939" cy="3384175"/>
          </a:xfrm>
        </p:spPr>
        <p:txBody>
          <a:bodyPr/>
          <a:lstStyle/>
          <a:p>
            <a:r>
              <a:rPr lang="en-US" altLang="en-US" sz="1700"/>
              <a:t>Types of Random Access Memory (RAM) include:</a:t>
            </a:r>
          </a:p>
          <a:p>
            <a:pPr lvl="1"/>
            <a:r>
              <a:rPr lang="en-US" altLang="en-US" sz="1600"/>
              <a:t>Dynamic RAM (DRAM)</a:t>
            </a:r>
          </a:p>
          <a:p>
            <a:pPr lvl="1"/>
            <a:r>
              <a:rPr lang="en-US" altLang="en-US" sz="1600"/>
              <a:t>Static RAM (SRAM)</a:t>
            </a:r>
          </a:p>
          <a:p>
            <a:pPr lvl="1"/>
            <a:r>
              <a:rPr lang="en-US" altLang="en-US" sz="1600"/>
              <a:t>Synchronous Dynamic RAM (SDRAM)</a:t>
            </a:r>
          </a:p>
          <a:p>
            <a:pPr lvl="1"/>
            <a:r>
              <a:rPr lang="en-US" altLang="en-US" sz="1600"/>
              <a:t>Double Data Rate Synchronous Dynamic RAM (DDR SDRAM)</a:t>
            </a:r>
          </a:p>
          <a:p>
            <a:pPr lvl="1"/>
            <a:r>
              <a:rPr lang="en-US" altLang="en-US" sz="1600"/>
              <a:t>DDR2 Synchronous Dynamic RAM (DDR2 SDRAM)</a:t>
            </a:r>
          </a:p>
          <a:p>
            <a:pPr lvl="1"/>
            <a:r>
              <a:rPr lang="en-US" altLang="en-US" sz="1600"/>
              <a:t>DDR3 Synchronous Dynamic RAM (DDR3 SDRAM)</a:t>
            </a:r>
          </a:p>
          <a:p>
            <a:pPr lvl="1"/>
            <a:r>
              <a:rPr lang="en-US" altLang="en-US" sz="1600"/>
              <a:t>DDR4 Synchronous Dynamic RAM (DDR4 SDRAM)</a:t>
            </a:r>
          </a:p>
          <a:p>
            <a:pPr lvl="1"/>
            <a:r>
              <a:rPr lang="en-US" altLang="en-US" sz="1600"/>
              <a:t>GDDR Synchronous Dynamic RAM (GDDR SDRAM)</a:t>
            </a:r>
          </a:p>
          <a:p>
            <a:pPr lvl="1"/>
            <a:endParaRPr lang="en-US" altLang="en-US" sz="1600"/>
          </a:p>
        </p:txBody>
      </p:sp>
    </p:spTree>
    <p:custDataLst>
      <p:tags r:id="rId1"/>
    </p:custDataLst>
    <p:extLst>
      <p:ext uri="{BB962C8B-B14F-4D97-AF65-F5344CB8AC3E}">
        <p14:creationId xmlns:p14="http://schemas.microsoft.com/office/powerpoint/2010/main" val="249469306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Memory Modules</a:t>
            </a:r>
          </a:p>
        </p:txBody>
      </p:sp>
      <p:sp>
        <p:nvSpPr>
          <p:cNvPr id="55299" name="Rectangle 3"/>
          <p:cNvSpPr>
            <a:spLocks noGrp="1" noChangeArrowheads="1"/>
          </p:cNvSpPr>
          <p:nvPr>
            <p:ph type="body" idx="1"/>
          </p:nvPr>
        </p:nvSpPr>
        <p:spPr>
          <a:xfrm>
            <a:off x="211287" y="836688"/>
            <a:ext cx="6288367" cy="1515676"/>
          </a:xfrm>
        </p:spPr>
        <p:txBody>
          <a:bodyPr/>
          <a:lstStyle/>
          <a:p>
            <a:r>
              <a:rPr lang="en-US" altLang="en-US" sz="1700"/>
              <a:t>Memory chips are soldered to a circuit board to create a memory module which is placed into a memory slot on the motherboard.</a:t>
            </a:r>
          </a:p>
          <a:p>
            <a:r>
              <a:rPr lang="en-US" altLang="en-US" sz="1700"/>
              <a:t>Different types of memory modules include: </a:t>
            </a:r>
            <a:r>
              <a:rPr lang="en-US" altLang="en-US" sz="1700" b="1"/>
              <a:t>DIP</a:t>
            </a:r>
            <a:r>
              <a:rPr lang="en-US" altLang="en-US" sz="1700"/>
              <a:t>, </a:t>
            </a:r>
            <a:r>
              <a:rPr lang="en-US" altLang="en-US" sz="1700" b="1"/>
              <a:t>SIMM</a:t>
            </a:r>
            <a:r>
              <a:rPr lang="en-US" altLang="en-US" sz="1700"/>
              <a:t>, </a:t>
            </a:r>
            <a:r>
              <a:rPr lang="en-US" altLang="en-US" sz="1700" b="1"/>
              <a:t>DIMM memory</a:t>
            </a:r>
            <a:r>
              <a:rPr lang="en-US" altLang="en-US" sz="1700"/>
              <a:t>, and </a:t>
            </a:r>
            <a:r>
              <a:rPr lang="en-US" altLang="en-US" sz="1700" b="1"/>
              <a:t>SODIMM</a:t>
            </a:r>
            <a:r>
              <a:rPr lang="en-US" altLang="en-US" sz="1700"/>
              <a:t>.</a:t>
            </a:r>
          </a:p>
        </p:txBody>
      </p:sp>
      <p:sp>
        <p:nvSpPr>
          <p:cNvPr id="10" name="Rectangle 4">
            <a:extLst>
              <a:ext uri="{FF2B5EF4-FFF2-40B4-BE49-F238E27FC236}">
                <a16:creationId xmlns:a16="http://schemas.microsoft.com/office/drawing/2014/main" id="{A4C79769-4F5A-4AB3-AA6B-595AF66BEC74}"/>
              </a:ext>
            </a:extLst>
          </p:cNvPr>
          <p:cNvSpPr txBox="1">
            <a:spLocks noChangeArrowheads="1"/>
          </p:cNvSpPr>
          <p:nvPr/>
        </p:nvSpPr>
        <p:spPr bwMode="auto">
          <a:xfrm>
            <a:off x="211288" y="2481078"/>
            <a:ext cx="7466378" cy="12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 speed of memory has a direct impact on how much data a processor can process in a given period of time.</a:t>
            </a:r>
          </a:p>
          <a:p>
            <a:r>
              <a:rPr lang="en-US" altLang="en-US" sz="1700"/>
              <a:t>The fastest memory is typically static RAM (SRAM) which is used as cache memory</a:t>
            </a:r>
          </a:p>
        </p:txBody>
      </p:sp>
      <p:pic>
        <p:nvPicPr>
          <p:cNvPr id="7" name="Picture 6" descr="Image 1: DIP&#10;Image 2: SIMM&#10;Image 3: DIMM Memory&#10;Image 4: SODIMM&#10;" title="Memory Modules">
            <a:extLst>
              <a:ext uri="{FF2B5EF4-FFF2-40B4-BE49-F238E27FC236}">
                <a16:creationId xmlns:a16="http://schemas.microsoft.com/office/drawing/2014/main" id="{FCE31479-E9C4-4BF9-A391-010388829BC6}"/>
              </a:ext>
            </a:extLst>
          </p:cNvPr>
          <p:cNvPicPr>
            <a:picLocks noChangeAspect="1"/>
          </p:cNvPicPr>
          <p:nvPr/>
        </p:nvPicPr>
        <p:blipFill>
          <a:blip r:embed="rId4"/>
          <a:stretch>
            <a:fillRect/>
          </a:stretch>
        </p:blipFill>
        <p:spPr>
          <a:xfrm>
            <a:off x="4270611" y="3588358"/>
            <a:ext cx="4458086" cy="998307"/>
          </a:xfrm>
          <a:prstGeom prst="rect">
            <a:avLst/>
          </a:prstGeom>
        </p:spPr>
      </p:pic>
    </p:spTree>
    <p:custDataLst>
      <p:tags r:id="rId1"/>
    </p:custDataLst>
    <p:extLst>
      <p:ext uri="{BB962C8B-B14F-4D97-AF65-F5344CB8AC3E}">
        <p14:creationId xmlns:p14="http://schemas.microsoft.com/office/powerpoint/2010/main" val="321839468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Memory Modules (Cont.)</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19525" y="882937"/>
            <a:ext cx="8539736" cy="12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 speed of memory has a direct impact on how much data a processor can process in a given period of time.</a:t>
            </a:r>
          </a:p>
          <a:p>
            <a:r>
              <a:rPr lang="en-US" altLang="en-US" sz="1700"/>
              <a:t>The fastest memory is typically static RAM (SRAM) which is used as cache memory for storing the most recently used data and instructions by the CPU.</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359568" y="2571750"/>
            <a:ext cx="6436648" cy="16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 three most common types of cache memory are:</a:t>
            </a:r>
          </a:p>
          <a:p>
            <a:pPr lvl="1"/>
            <a:r>
              <a:rPr lang="en-US" altLang="en-US" sz="1600"/>
              <a:t>L1 cache – integrated into the CPU</a:t>
            </a:r>
          </a:p>
          <a:p>
            <a:pPr lvl="1"/>
            <a:r>
              <a:rPr lang="en-US" altLang="en-US" sz="1600"/>
              <a:t>L2 cache – was original mounted on the motherboard, but now integrated into the CPU</a:t>
            </a:r>
          </a:p>
          <a:p>
            <a:pPr lvl="1"/>
            <a:r>
              <a:rPr lang="en-US" altLang="en-US" sz="1600"/>
              <a:t>L3 cache – used some high-end workstations and server CPUs</a:t>
            </a:r>
          </a:p>
        </p:txBody>
      </p:sp>
      <p:pic>
        <p:nvPicPr>
          <p:cNvPr id="3" name="Picture 2" descr="RAM as individual chips." title="RAM Chips">
            <a:extLst>
              <a:ext uri="{FF2B5EF4-FFF2-40B4-BE49-F238E27FC236}">
                <a16:creationId xmlns:a16="http://schemas.microsoft.com/office/drawing/2014/main" id="{91F8B444-C8D9-4D15-BE5C-312342BD256E}"/>
              </a:ext>
            </a:extLst>
          </p:cNvPr>
          <p:cNvPicPr>
            <a:picLocks noChangeAspect="1"/>
          </p:cNvPicPr>
          <p:nvPr/>
        </p:nvPicPr>
        <p:blipFill>
          <a:blip r:embed="rId4"/>
          <a:stretch>
            <a:fillRect/>
          </a:stretch>
        </p:blipFill>
        <p:spPr>
          <a:xfrm>
            <a:off x="6697362" y="2669059"/>
            <a:ext cx="2004234" cy="1386960"/>
          </a:xfrm>
          <a:prstGeom prst="rect">
            <a:avLst/>
          </a:prstGeom>
        </p:spPr>
      </p:pic>
    </p:spTree>
    <p:custDataLst>
      <p:tags r:id="rId1"/>
    </p:custDataLst>
    <p:extLst>
      <p:ext uri="{BB962C8B-B14F-4D97-AF65-F5344CB8AC3E}">
        <p14:creationId xmlns:p14="http://schemas.microsoft.com/office/powerpoint/2010/main" val="394616144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Memory Modules (Cont.)</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1046166"/>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Memory errors occur when the data is not stored correctly in the memory chips. The computer uses different methods to detect and correct data errors in memory.</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359568" y="1821737"/>
            <a:ext cx="6395459" cy="268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Different types of error checking methods include:</a:t>
            </a:r>
          </a:p>
          <a:p>
            <a:pPr lvl="1"/>
            <a:r>
              <a:rPr lang="en-US" altLang="en-US" sz="1600" b="1" err="1"/>
              <a:t>Nonparity</a:t>
            </a:r>
            <a:r>
              <a:rPr lang="en-US" altLang="en-US" sz="1600"/>
              <a:t> – </a:t>
            </a:r>
            <a:r>
              <a:rPr lang="en-US" altLang="en-US" sz="1600" err="1"/>
              <a:t>Nonparity</a:t>
            </a:r>
            <a:r>
              <a:rPr lang="en-US" altLang="en-US" sz="1600"/>
              <a:t> memory does not check errors in memory.</a:t>
            </a:r>
          </a:p>
          <a:p>
            <a:pPr lvl="1"/>
            <a:r>
              <a:rPr lang="en-US" altLang="en-US" sz="1600" b="1"/>
              <a:t>Parity</a:t>
            </a:r>
            <a:r>
              <a:rPr lang="en-US" altLang="en-US" sz="1600"/>
              <a:t> – Parity memory contains 8 bits for data and 1 bit for error checking.</a:t>
            </a:r>
          </a:p>
          <a:p>
            <a:pPr lvl="1"/>
            <a:r>
              <a:rPr lang="en-US" altLang="en-US" sz="1600" b="1"/>
              <a:t>ECC</a:t>
            </a:r>
            <a:r>
              <a:rPr lang="en-US" altLang="en-US" sz="1600"/>
              <a:t> – Error Correction Code memory can detect multiple bit errors in memory and correct single bit errors in memory</a:t>
            </a:r>
          </a:p>
        </p:txBody>
      </p:sp>
    </p:spTree>
    <p:custDataLst>
      <p:tags r:id="rId1"/>
    </p:custDataLst>
    <p:extLst>
      <p:ext uri="{BB962C8B-B14F-4D97-AF65-F5344CB8AC3E}">
        <p14:creationId xmlns:p14="http://schemas.microsoft.com/office/powerpoint/2010/main" val="322497807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Adapter Cards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Adapter cards increase the functionality of a computer by adding controllers for specific devices or by replacing malfunctioning ports.</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368264" y="1574515"/>
            <a:ext cx="4575127" cy="299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Common adapter cards include:</a:t>
            </a:r>
          </a:p>
          <a:p>
            <a:pPr lvl="1"/>
            <a:r>
              <a:rPr lang="en-US" altLang="en-US" sz="1600"/>
              <a:t>Sound adapter</a:t>
            </a:r>
          </a:p>
          <a:p>
            <a:pPr lvl="1"/>
            <a:r>
              <a:rPr lang="en-US" altLang="en-US" sz="1600"/>
              <a:t>Network Interface Card (NIC)</a:t>
            </a:r>
          </a:p>
          <a:p>
            <a:pPr lvl="1"/>
            <a:r>
              <a:rPr lang="en-US" altLang="en-US" sz="1600"/>
              <a:t>Wireless NIC</a:t>
            </a:r>
          </a:p>
          <a:p>
            <a:pPr lvl="1"/>
            <a:r>
              <a:rPr lang="en-US" altLang="en-US" sz="1600"/>
              <a:t>Video adapter or display adapter</a:t>
            </a:r>
          </a:p>
          <a:p>
            <a:pPr lvl="1"/>
            <a:r>
              <a:rPr lang="en-US" altLang="en-US" sz="1600"/>
              <a:t>Capture card</a:t>
            </a:r>
          </a:p>
          <a:p>
            <a:pPr lvl="1"/>
            <a:r>
              <a:rPr lang="en-US" altLang="en-US" sz="1600"/>
              <a:t>TV tuner card</a:t>
            </a:r>
          </a:p>
          <a:p>
            <a:pPr lvl="1"/>
            <a:r>
              <a:rPr lang="en-US" altLang="en-US" sz="1600"/>
              <a:t>Universal Serial Bus (USB) controller card</a:t>
            </a:r>
          </a:p>
          <a:p>
            <a:pPr lvl="1"/>
            <a:r>
              <a:rPr lang="en-US" altLang="en-US" sz="1600" err="1"/>
              <a:t>eSATA</a:t>
            </a:r>
            <a:r>
              <a:rPr lang="en-US" altLang="en-US" sz="1600"/>
              <a:t> card</a:t>
            </a:r>
          </a:p>
        </p:txBody>
      </p:sp>
      <p:pic>
        <p:nvPicPr>
          <p:cNvPr id="4" name="Picture 3" descr="Showing four images of adapter cards. Top left image depicts a sound adapter, the top right image is a NIC, the bottom right figure is a video adapter, and the bottom left is an eSATA card. " title="Adapter Cards">
            <a:extLst>
              <a:ext uri="{FF2B5EF4-FFF2-40B4-BE49-F238E27FC236}">
                <a16:creationId xmlns:a16="http://schemas.microsoft.com/office/drawing/2014/main" id="{4379AA2D-13AA-4BDB-9FBE-5FD158C9E4BD}"/>
              </a:ext>
            </a:extLst>
          </p:cNvPr>
          <p:cNvPicPr>
            <a:picLocks noChangeAspect="1"/>
          </p:cNvPicPr>
          <p:nvPr/>
        </p:nvPicPr>
        <p:blipFill>
          <a:blip r:embed="rId4"/>
          <a:stretch>
            <a:fillRect/>
          </a:stretch>
        </p:blipFill>
        <p:spPr>
          <a:xfrm>
            <a:off x="4983747" y="1592535"/>
            <a:ext cx="3791989" cy="2997915"/>
          </a:xfrm>
          <a:prstGeom prst="rect">
            <a:avLst/>
          </a:prstGeom>
        </p:spPr>
      </p:pic>
    </p:spTree>
    <p:custDataLst>
      <p:tags r:id="rId1"/>
    </p:custDataLst>
    <p:extLst>
      <p:ext uri="{BB962C8B-B14F-4D97-AF65-F5344CB8AC3E}">
        <p14:creationId xmlns:p14="http://schemas.microsoft.com/office/powerpoint/2010/main" val="191806378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Adapter Cards (Cont.)</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Computers have expansion slots on the motherboard to install adapter cards.</a:t>
            </a:r>
          </a:p>
          <a:p>
            <a:r>
              <a:rPr lang="en-US" altLang="en-US" sz="1700"/>
              <a:t>The type of adapter card connector must match the expansion slot.</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927978" y="1875410"/>
            <a:ext cx="4575127" cy="259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Common expansion slots include:</a:t>
            </a:r>
          </a:p>
          <a:p>
            <a:pPr lvl="1"/>
            <a:r>
              <a:rPr lang="en-US" altLang="en-US" sz="1600"/>
              <a:t>Peripheral Component Interconnect (PCI)</a:t>
            </a:r>
          </a:p>
          <a:p>
            <a:pPr lvl="1"/>
            <a:r>
              <a:rPr lang="en-US" altLang="en-US" sz="1600"/>
              <a:t>Mini-PCI</a:t>
            </a:r>
          </a:p>
          <a:p>
            <a:pPr lvl="1"/>
            <a:r>
              <a:rPr lang="en-US" altLang="en-US" sz="1600"/>
              <a:t>PCI </a:t>
            </a:r>
            <a:r>
              <a:rPr lang="en-US" altLang="en-US" sz="1600" err="1"/>
              <a:t>eXtended</a:t>
            </a:r>
            <a:r>
              <a:rPr lang="en-US" altLang="en-US" sz="1600"/>
              <a:t> (PCI-X)</a:t>
            </a:r>
          </a:p>
          <a:p>
            <a:pPr lvl="1"/>
            <a:r>
              <a:rPr lang="en-US" altLang="en-US" sz="1600"/>
              <a:t>PCI Express (PCIe)</a:t>
            </a:r>
          </a:p>
          <a:p>
            <a:pPr lvl="1"/>
            <a:r>
              <a:rPr lang="en-US" altLang="en-US" sz="1600"/>
              <a:t>Riser card</a:t>
            </a:r>
          </a:p>
          <a:p>
            <a:pPr lvl="1"/>
            <a:r>
              <a:rPr lang="en-US" altLang="en-US" sz="1600"/>
              <a:t>Accelerated Graphics Port (AGP)</a:t>
            </a:r>
          </a:p>
        </p:txBody>
      </p:sp>
      <p:pic>
        <p:nvPicPr>
          <p:cNvPr id="3" name="Picture 2" descr="PCI eXtended is an updated version of the standard PCI. It uses a 32-bit bus with higher bandwidth than the PCI bus." title="PCI-X">
            <a:extLst>
              <a:ext uri="{FF2B5EF4-FFF2-40B4-BE49-F238E27FC236}">
                <a16:creationId xmlns:a16="http://schemas.microsoft.com/office/drawing/2014/main" id="{771998CF-82D3-4F96-8D9C-8338E3F36E1E}"/>
              </a:ext>
            </a:extLst>
          </p:cNvPr>
          <p:cNvPicPr>
            <a:picLocks noChangeAspect="1"/>
          </p:cNvPicPr>
          <p:nvPr/>
        </p:nvPicPr>
        <p:blipFill>
          <a:blip r:embed="rId4"/>
          <a:stretch>
            <a:fillRect/>
          </a:stretch>
        </p:blipFill>
        <p:spPr>
          <a:xfrm>
            <a:off x="6130295" y="2402640"/>
            <a:ext cx="2270957" cy="1539373"/>
          </a:xfrm>
          <a:prstGeom prst="rect">
            <a:avLst/>
          </a:prstGeom>
        </p:spPr>
      </p:pic>
    </p:spTree>
    <p:custDataLst>
      <p:tags r:id="rId1"/>
    </p:custDataLst>
    <p:extLst>
      <p:ext uri="{BB962C8B-B14F-4D97-AF65-F5344CB8AC3E}">
        <p14:creationId xmlns:p14="http://schemas.microsoft.com/office/powerpoint/2010/main" val="196566855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Types of Storage Devices</a:t>
            </a:r>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Data drives provide non-volatile storage of data.</a:t>
            </a:r>
          </a:p>
          <a:p>
            <a:r>
              <a:rPr lang="en-US" altLang="en-US" sz="1700"/>
              <a:t>Some drives have fixed media, and other drives have removable media.</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4711585" y="2056439"/>
            <a:ext cx="4064151" cy="221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Data storage devices can be classified according to the media on which the data is stored:</a:t>
            </a:r>
          </a:p>
          <a:p>
            <a:pPr lvl="1"/>
            <a:r>
              <a:rPr lang="en-US" altLang="en-US" sz="1600"/>
              <a:t>Magnetic – like hard disk drive and tape drive</a:t>
            </a:r>
          </a:p>
          <a:p>
            <a:pPr lvl="1"/>
            <a:r>
              <a:rPr lang="en-US" altLang="en-US" sz="1600"/>
              <a:t>Solid state – like solid state drive</a:t>
            </a:r>
          </a:p>
          <a:p>
            <a:pPr lvl="1"/>
            <a:r>
              <a:rPr lang="en-US" altLang="en-US" sz="1600"/>
              <a:t>Optical – like CD and DVD</a:t>
            </a:r>
          </a:p>
        </p:txBody>
      </p:sp>
      <p:pic>
        <p:nvPicPr>
          <p:cNvPr id="3" name="Picture 2" descr="There are four images on the page depicting different types of internal data storage devices. The top left image is a hard disk drive, top right is an optical drive, bottom right is a tape drive, and the bottom left is a solid state drive." title="Storage Devices">
            <a:extLst>
              <a:ext uri="{FF2B5EF4-FFF2-40B4-BE49-F238E27FC236}">
                <a16:creationId xmlns:a16="http://schemas.microsoft.com/office/drawing/2014/main" id="{4F6D8389-180A-40FB-AAD2-78DE56BA2C0F}"/>
              </a:ext>
            </a:extLst>
          </p:cNvPr>
          <p:cNvPicPr>
            <a:picLocks noChangeAspect="1"/>
          </p:cNvPicPr>
          <p:nvPr/>
        </p:nvPicPr>
        <p:blipFill>
          <a:blip r:embed="rId4"/>
          <a:stretch>
            <a:fillRect/>
          </a:stretch>
        </p:blipFill>
        <p:spPr>
          <a:xfrm>
            <a:off x="447926" y="1664383"/>
            <a:ext cx="4183315" cy="3000213"/>
          </a:xfrm>
          <a:prstGeom prst="rect">
            <a:avLst/>
          </a:prstGeom>
        </p:spPr>
      </p:pic>
    </p:spTree>
    <p:custDataLst>
      <p:tags r:id="rId1"/>
    </p:custDataLst>
    <p:extLst>
      <p:ext uri="{BB962C8B-B14F-4D97-AF65-F5344CB8AC3E}">
        <p14:creationId xmlns:p14="http://schemas.microsoft.com/office/powerpoint/2010/main" val="20313552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Storage Device Interfaces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4"/>
            <a:ext cx="8539736" cy="210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Storage devices inside a computer connect to the motherboard using Serial AT Attachment (SATA) connections. The legacy interface is Parallel ATA (EIDE).</a:t>
            </a:r>
          </a:p>
          <a:p>
            <a:r>
              <a:rPr lang="en-US" altLang="en-US" sz="1700"/>
              <a:t>The interface standards define the way that data is transferred, the transfer rates, and physical characteristics of the cables and connectors.</a:t>
            </a:r>
          </a:p>
          <a:p>
            <a:r>
              <a:rPr lang="en-US" altLang="en-US" sz="1700"/>
              <a:t>There are three main versions of the SATA standard: SATA 1, SATA 2, and SATA 3.</a:t>
            </a:r>
          </a:p>
          <a:p>
            <a:r>
              <a:rPr lang="en-US" altLang="en-US" sz="1700"/>
              <a:t>The cables and connectors are the same, but the data transfer speeds are different.</a:t>
            </a:r>
          </a:p>
        </p:txBody>
      </p:sp>
      <p:pic>
        <p:nvPicPr>
          <p:cNvPr id="4" name="Picture 3" descr="The image is a table that shows various types of ATA interfaces for internal storage devices and their associated maximum data transfer rates. It separates ATA interfaces into two main categories, parallel (PATA) and serial (SATA). PATA connections are further divided into: IDE, maximum transfer rate of 8.3 Mb/s; and EIDE, maximum transfer rate of 16.6 Mb/s. SATA is further divided into: SATA 1, maximum transfer rate of 1.5 Gb/s; SATA 2, maximum transfer rate of 3.0 Gb/s; and SATA 3, maximum transfer rate of 6.0 Gb/s." title="ATA interfaces">
            <a:extLst>
              <a:ext uri="{FF2B5EF4-FFF2-40B4-BE49-F238E27FC236}">
                <a16:creationId xmlns:a16="http://schemas.microsoft.com/office/drawing/2014/main" id="{88F4BE4B-BABF-454C-9CA2-A8A7443FF195}"/>
              </a:ext>
            </a:extLst>
          </p:cNvPr>
          <p:cNvPicPr>
            <a:picLocks noChangeAspect="1"/>
          </p:cNvPicPr>
          <p:nvPr/>
        </p:nvPicPr>
        <p:blipFill>
          <a:blip r:embed="rId4"/>
          <a:stretch>
            <a:fillRect/>
          </a:stretch>
        </p:blipFill>
        <p:spPr>
          <a:xfrm>
            <a:off x="741357" y="3237325"/>
            <a:ext cx="7661285" cy="1285249"/>
          </a:xfrm>
          <a:prstGeom prst="rect">
            <a:avLst/>
          </a:prstGeom>
        </p:spPr>
      </p:pic>
    </p:spTree>
    <p:custDataLst>
      <p:tags r:id="rId1"/>
    </p:custDataLst>
    <p:extLst>
      <p:ext uri="{BB962C8B-B14F-4D97-AF65-F5344CB8AC3E}">
        <p14:creationId xmlns:p14="http://schemas.microsoft.com/office/powerpoint/2010/main" val="40331842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a:t>Check Your Understanding and What Do You Already Know? </a:t>
            </a:r>
          </a:p>
        </p:txBody>
      </p:sp>
      <p:sp>
        <p:nvSpPr>
          <p:cNvPr id="7171" name="Rectangle 34"/>
          <p:cNvSpPr>
            <a:spLocks noGrp="1" noChangeArrowheads="1"/>
          </p:cNvSpPr>
          <p:nvPr>
            <p:ph idx="1"/>
          </p:nvPr>
        </p:nvSpPr>
        <p:spPr>
          <a:xfrm>
            <a:off x="145357" y="965201"/>
            <a:ext cx="8878570" cy="3643747"/>
          </a:xfrm>
        </p:spPr>
        <p:txBody>
          <a:bodyPr/>
          <a:lstStyle/>
          <a:p>
            <a:pPr eaLnBrk="1" hangingPunct="1">
              <a:spcBef>
                <a:spcPct val="30000"/>
              </a:spcBef>
            </a:pPr>
            <a:r>
              <a:rPr lang="en-US"/>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a:t>Check Your Understanding activities </a:t>
            </a:r>
            <a:r>
              <a:rPr lang="en-US" b="1" i="1"/>
              <a:t>do not </a:t>
            </a:r>
            <a:r>
              <a:rPr lang="en-US"/>
              <a:t>affect student grades.</a:t>
            </a:r>
          </a:p>
          <a:p>
            <a:pPr eaLnBrk="1" hangingPunct="1">
              <a:spcBef>
                <a:spcPct val="30000"/>
              </a:spcBef>
            </a:pPr>
            <a:r>
              <a:rPr lang="en-US"/>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a:t>any</a:t>
            </a:r>
            <a:r>
              <a:rPr lang="en-US"/>
              <a:t> answers they select. </a:t>
            </a:r>
          </a:p>
          <a:p>
            <a:pPr eaLnBrk="1" hangingPunct="1">
              <a:spcBef>
                <a:spcPct val="30000"/>
              </a:spcBef>
            </a:pPr>
            <a:r>
              <a:rPr lang="en-US"/>
              <a:t>What Do You Already Know? activities </a:t>
            </a:r>
            <a:r>
              <a:rPr lang="en-US" b="1" i="1"/>
              <a:t>do not directly </a:t>
            </a:r>
            <a:r>
              <a:rPr lang="en-US"/>
              <a:t>affect student grades; however, the feedback may contain content which appears later in quizzes and exams, so it is important that students complete the What Do You Already Know? activities. </a:t>
            </a:r>
          </a:p>
          <a:p>
            <a:pPr>
              <a:spcBef>
                <a:spcPct val="30000"/>
              </a:spcBef>
            </a:pPr>
            <a:r>
              <a:rPr lang="en-US"/>
              <a:t>There are no separate slides for these activities in the PPT. They are listed in the notes area of the slide that appears before these activities.</a:t>
            </a:r>
          </a:p>
          <a:p>
            <a:pPr marL="0" indent="0" eaLnBrk="1" hangingPunct="1">
              <a:spcBef>
                <a:spcPct val="30000"/>
              </a:spcBef>
              <a:buNone/>
            </a:pPr>
            <a:endParaRPr lang="en-US"/>
          </a:p>
          <a:p>
            <a:pPr eaLnBrk="1" hangingPunct="1">
              <a:spcBef>
                <a:spcPct val="30000"/>
              </a:spcBef>
            </a:pPr>
            <a:endParaRPr lang="en-US"/>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Magnetic Media Storage</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62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This type of storage represents binary values as magnetized or non-magnetized physical areas of magnetic media.</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236000" y="1472632"/>
            <a:ext cx="4978551" cy="302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Common types of magnetic media storage drives:</a:t>
            </a:r>
          </a:p>
          <a:p>
            <a:pPr lvl="1"/>
            <a:r>
              <a:rPr lang="en-US" altLang="en-US" sz="1600"/>
              <a:t>Hard Disk Drive (HDD) – the traditional magnetic disk devices with storage capacity ranging from gigabytes (GBs) to terabytes (TBs).</a:t>
            </a:r>
          </a:p>
          <a:p>
            <a:pPr lvl="1"/>
            <a:r>
              <a:rPr lang="en-US" altLang="en-US" sz="1600"/>
              <a:t>Tape Drive – most often used for archiving data.</a:t>
            </a:r>
          </a:p>
          <a:p>
            <a:pPr lvl="2"/>
            <a:r>
              <a:rPr lang="en-US" altLang="en-US" sz="1400"/>
              <a:t>Tape drives use a magnetic read/write head and removable tape cartridge.</a:t>
            </a:r>
          </a:p>
          <a:p>
            <a:pPr lvl="2"/>
            <a:r>
              <a:rPr lang="en-US" altLang="en-US" sz="1400"/>
              <a:t>Common tape storage capacities vary between a few GBs to many </a:t>
            </a:r>
            <a:r>
              <a:rPr lang="en-US" altLang="en-US" sz="1400" err="1"/>
              <a:t>TBs.</a:t>
            </a:r>
            <a:endParaRPr lang="en-US" altLang="en-US" sz="1400"/>
          </a:p>
        </p:txBody>
      </p:sp>
      <p:pic>
        <p:nvPicPr>
          <p:cNvPr id="4" name="Picture 3" descr="Image is showing 3.5 inch, 2.5 inch, and 1.8 inch hard disk drive form factors. All three look similar, showing the circular disk (aka platter) and read/write head, but are different in size." title="Form Factors">
            <a:extLst>
              <a:ext uri="{FF2B5EF4-FFF2-40B4-BE49-F238E27FC236}">
                <a16:creationId xmlns:a16="http://schemas.microsoft.com/office/drawing/2014/main" id="{4EE2BA92-E602-4CAF-9BAC-591989DF78F0}"/>
              </a:ext>
            </a:extLst>
          </p:cNvPr>
          <p:cNvPicPr>
            <a:picLocks noChangeAspect="1"/>
          </p:cNvPicPr>
          <p:nvPr/>
        </p:nvPicPr>
        <p:blipFill>
          <a:blip r:embed="rId4"/>
          <a:stretch>
            <a:fillRect/>
          </a:stretch>
        </p:blipFill>
        <p:spPr>
          <a:xfrm>
            <a:off x="5098166" y="1288904"/>
            <a:ext cx="2736019" cy="1563440"/>
          </a:xfrm>
          <a:prstGeom prst="rect">
            <a:avLst/>
          </a:prstGeom>
          <a:ln>
            <a:solidFill>
              <a:srgbClr val="0070C0"/>
            </a:solidFill>
          </a:ln>
        </p:spPr>
      </p:pic>
      <p:pic>
        <p:nvPicPr>
          <p:cNvPr id="6" name="Picture 5" descr="A hand inserting a removable magnetic tape cartridge into a computer system." title="Tape Cartridge">
            <a:extLst>
              <a:ext uri="{FF2B5EF4-FFF2-40B4-BE49-F238E27FC236}">
                <a16:creationId xmlns:a16="http://schemas.microsoft.com/office/drawing/2014/main" id="{E7DEEAE2-FF69-4B98-B0E1-288D6FAE8460}"/>
              </a:ext>
            </a:extLst>
          </p:cNvPr>
          <p:cNvPicPr>
            <a:picLocks noChangeAspect="1"/>
          </p:cNvPicPr>
          <p:nvPr/>
        </p:nvPicPr>
        <p:blipFill>
          <a:blip r:embed="rId5"/>
          <a:stretch>
            <a:fillRect/>
          </a:stretch>
        </p:blipFill>
        <p:spPr>
          <a:xfrm>
            <a:off x="5567723" y="2985419"/>
            <a:ext cx="2736019" cy="1605568"/>
          </a:xfrm>
          <a:prstGeom prst="rect">
            <a:avLst/>
          </a:prstGeom>
        </p:spPr>
      </p:pic>
    </p:spTree>
    <p:custDataLst>
      <p:tags r:id="rId1"/>
    </p:custDataLst>
    <p:extLst>
      <p:ext uri="{BB962C8B-B14F-4D97-AF65-F5344CB8AC3E}">
        <p14:creationId xmlns:p14="http://schemas.microsoft.com/office/powerpoint/2010/main" val="28823995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Semiconductor Storage</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Solid-state drives (SSD) store data as electrical charges in semiconductor flash memory. This makes SSDs much faster than magnetic HDDs.</a:t>
            </a:r>
          </a:p>
          <a:p>
            <a:r>
              <a:rPr lang="en-US" altLang="en-US" sz="1700"/>
              <a:t>SSDs have no moving parts, make no noise, are more energy efficient, and produce less heat than HDDs.</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236001" y="2148309"/>
            <a:ext cx="4550184" cy="239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SSDs come in three form factors:</a:t>
            </a:r>
          </a:p>
          <a:p>
            <a:pPr lvl="1"/>
            <a:r>
              <a:rPr lang="en-US" altLang="en-US" sz="1600"/>
              <a:t>Disc drive form factor – similar to an HDD</a:t>
            </a:r>
          </a:p>
          <a:p>
            <a:pPr lvl="1"/>
            <a:r>
              <a:rPr lang="en-US" altLang="en-US" sz="1600"/>
              <a:t>Expansion cards – plugs directly into the motherboard and mounts in the computer case like other expansion cards</a:t>
            </a:r>
          </a:p>
          <a:p>
            <a:pPr lvl="1"/>
            <a:r>
              <a:rPr lang="en-US" altLang="en-US" sz="1600" err="1"/>
              <a:t>mSata</a:t>
            </a:r>
            <a:r>
              <a:rPr lang="en-US" altLang="en-US" sz="1600"/>
              <a:t> or M.2 modules – these packages may use a special socket. </a:t>
            </a:r>
            <a:r>
              <a:rPr lang="en-US" altLang="en-US" sz="1600" b="1"/>
              <a:t>M.2 </a:t>
            </a:r>
            <a:r>
              <a:rPr lang="en-US" altLang="en-US" sz="1600"/>
              <a:t>is a standard for computer expansion cards.</a:t>
            </a:r>
          </a:p>
          <a:p>
            <a:pPr lvl="1"/>
            <a:endParaRPr lang="en-US" altLang="en-US" sz="1600"/>
          </a:p>
        </p:txBody>
      </p:sp>
      <p:pic>
        <p:nvPicPr>
          <p:cNvPr id="3" name="Picture 2" descr="Image shows three images of different solid-state drive (SSD) form factors. At the top of the page is an SSD 2.5&quot; drive which is in a closed package that can be mounted in a computer case. At the bottom left is an SSD M2 drive which connects via a special socket. At the bottom right is an SSD adapter card which is a type of expansion card." title="SSD">
            <a:extLst>
              <a:ext uri="{FF2B5EF4-FFF2-40B4-BE49-F238E27FC236}">
                <a16:creationId xmlns:a16="http://schemas.microsoft.com/office/drawing/2014/main" id="{AD968D7A-568B-43BF-8F85-9692674509B5}"/>
              </a:ext>
            </a:extLst>
          </p:cNvPr>
          <p:cNvPicPr>
            <a:picLocks noChangeAspect="1"/>
          </p:cNvPicPr>
          <p:nvPr/>
        </p:nvPicPr>
        <p:blipFill>
          <a:blip r:embed="rId4"/>
          <a:stretch>
            <a:fillRect/>
          </a:stretch>
        </p:blipFill>
        <p:spPr>
          <a:xfrm>
            <a:off x="4946867" y="1913558"/>
            <a:ext cx="3735816" cy="2751725"/>
          </a:xfrm>
          <a:prstGeom prst="rect">
            <a:avLst/>
          </a:prstGeom>
        </p:spPr>
      </p:pic>
    </p:spTree>
    <p:custDataLst>
      <p:tags r:id="rId1"/>
    </p:custDataLst>
    <p:extLst>
      <p:ext uri="{BB962C8B-B14F-4D97-AF65-F5344CB8AC3E}">
        <p14:creationId xmlns:p14="http://schemas.microsoft.com/office/powerpoint/2010/main" val="39507506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Semiconductor Storage (Cont.)</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99342"/>
            <a:ext cx="8539736" cy="368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 Non-Volatile Memory Express (</a:t>
            </a:r>
            <a:r>
              <a:rPr lang="en-US" altLang="en-US" sz="1700" b="1" err="1"/>
              <a:t>NVMe</a:t>
            </a:r>
            <a:r>
              <a:rPr lang="en-US" altLang="en-US" sz="1700"/>
              <a:t>) specification was developed specifically to allow computers to take greater advantage of the features of SSDs by providing a standard interface between SSDs, the PCIe bus, and operating systems.</a:t>
            </a:r>
          </a:p>
          <a:p>
            <a:r>
              <a:rPr lang="en-US" altLang="en-US" sz="1700" err="1"/>
              <a:t>NVMe</a:t>
            </a:r>
            <a:r>
              <a:rPr lang="en-US" altLang="en-US" sz="1700"/>
              <a:t> allows compliant SSD drives to attach to the PCIe bus without requiring special drivers.</a:t>
            </a:r>
          </a:p>
          <a:p>
            <a:endParaRPr lang="en-US" altLang="en-US" sz="1700"/>
          </a:p>
          <a:p>
            <a:r>
              <a:rPr lang="en-US" altLang="en-US" sz="1700"/>
              <a:t>Solid State Hybrid Drives (</a:t>
            </a:r>
            <a:r>
              <a:rPr lang="en-US" altLang="en-US" sz="1700" b="1"/>
              <a:t>SSHD</a:t>
            </a:r>
            <a:r>
              <a:rPr lang="en-US" altLang="en-US" sz="1700"/>
              <a:t>s) are a compromise between a magnetic HDD and an SSD.</a:t>
            </a:r>
          </a:p>
          <a:p>
            <a:pPr lvl="1"/>
            <a:r>
              <a:rPr lang="en-US" altLang="en-US" sz="1600"/>
              <a:t>They are faster than an HDD but less expensive than an SSD.</a:t>
            </a:r>
          </a:p>
          <a:p>
            <a:pPr lvl="1"/>
            <a:r>
              <a:rPr lang="en-US" altLang="en-US" sz="1600"/>
              <a:t>They combine a magnetic HDD with onboard flash memory serving as a non-volatile cache.</a:t>
            </a:r>
          </a:p>
          <a:p>
            <a:endParaRPr lang="en-US" altLang="en-US" sz="1700"/>
          </a:p>
        </p:txBody>
      </p:sp>
    </p:spTree>
    <p:custDataLst>
      <p:tags r:id="rId1"/>
    </p:custDataLst>
    <p:extLst>
      <p:ext uri="{BB962C8B-B14F-4D97-AF65-F5344CB8AC3E}">
        <p14:creationId xmlns:p14="http://schemas.microsoft.com/office/powerpoint/2010/main" val="21940363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Types of Optical Storage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Optical drives are removable media storage devices that use lasers to read and write data on optical media.</a:t>
            </a:r>
          </a:p>
          <a:p>
            <a:r>
              <a:rPr lang="en-US" altLang="en-US" sz="1700"/>
              <a:t>They were developed to overcome the storage capacity limitations of removable magnetic media such as floppy discs.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853839" y="2230687"/>
            <a:ext cx="4335999" cy="239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There are three types of optical drives:</a:t>
            </a:r>
          </a:p>
          <a:p>
            <a:pPr lvl="1"/>
            <a:r>
              <a:rPr lang="en-US" altLang="en-US" sz="1600"/>
              <a:t>Compact Disc (CD) - audio and data</a:t>
            </a:r>
          </a:p>
          <a:p>
            <a:pPr lvl="1"/>
            <a:r>
              <a:rPr lang="nn-NO" altLang="en-US" sz="1600"/>
              <a:t>Digital Versatile Disc (DVD) - digital video and data</a:t>
            </a:r>
            <a:endParaRPr lang="en-US" altLang="en-US" sz="1600"/>
          </a:p>
          <a:p>
            <a:pPr lvl="1"/>
            <a:r>
              <a:rPr lang="en-US" altLang="en-US" sz="1600"/>
              <a:t>Blu-ray Disc (BD) - HD digital video and data</a:t>
            </a:r>
          </a:p>
          <a:p>
            <a:pPr lvl="1"/>
            <a:endParaRPr lang="en-US" altLang="en-US" sz="1600"/>
          </a:p>
        </p:txBody>
      </p:sp>
      <p:pic>
        <p:nvPicPr>
          <p:cNvPr id="4" name="Picture 3" descr="Image of an internal optical drive with a disc partially ejected." title="optical drive">
            <a:extLst>
              <a:ext uri="{FF2B5EF4-FFF2-40B4-BE49-F238E27FC236}">
                <a16:creationId xmlns:a16="http://schemas.microsoft.com/office/drawing/2014/main" id="{3C8DAF4D-EF5C-4175-851A-1F30AAC427A9}"/>
              </a:ext>
            </a:extLst>
          </p:cNvPr>
          <p:cNvPicPr>
            <a:picLocks noChangeAspect="1"/>
          </p:cNvPicPr>
          <p:nvPr/>
        </p:nvPicPr>
        <p:blipFill>
          <a:blip r:embed="rId4"/>
          <a:stretch>
            <a:fillRect/>
          </a:stretch>
        </p:blipFill>
        <p:spPr>
          <a:xfrm>
            <a:off x="5305520" y="2042189"/>
            <a:ext cx="3270070" cy="2332269"/>
          </a:xfrm>
          <a:prstGeom prst="rect">
            <a:avLst/>
          </a:prstGeom>
          <a:ln>
            <a:solidFill>
              <a:srgbClr val="0070C0"/>
            </a:solidFill>
          </a:ln>
        </p:spPr>
      </p:pic>
    </p:spTree>
    <p:custDataLst>
      <p:tags r:id="rId1"/>
    </p:custDataLst>
    <p:extLst>
      <p:ext uri="{BB962C8B-B14F-4D97-AF65-F5344CB8AC3E}">
        <p14:creationId xmlns:p14="http://schemas.microsoft.com/office/powerpoint/2010/main" val="2114878160"/>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Types of Optical Storage Devices (Cont.)</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790580"/>
            <a:ext cx="8539736" cy="125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CD, DVD, and BD media can be pre-recorded (read only), recordable (write once), or re-recordable (read and write multiple times).</a:t>
            </a:r>
          </a:p>
          <a:p>
            <a:r>
              <a:rPr lang="en-US" altLang="en-US" sz="1700"/>
              <a:t>DVD and BD media can also be single layer (SL) or dual layer (DL). Dual layer media roughly doubles the capacity of a single disc.</a:t>
            </a:r>
          </a:p>
        </p:txBody>
      </p:sp>
      <p:pic>
        <p:nvPicPr>
          <p:cNvPr id="3" name="Picture 2" descr="Image is a three-column table with the headers optical media, description, and storage capacity. There are 10 rows. The first three rows are types of CD drives all with a storage capacity of 700 MB. Row 1 is CD-ROM media, description is CD read-only memory media that is pre-recorded. Row 2 is CD-R media, description is CD recordable media that can be recorded one time. Row 3 is CD-RW media, description is CD rewritable media that can be recorded, erased, and re-recorded. The next four rows are types of DVD drives all with a storage capacity of 4.7 GB (Single-Layer)/8.5 GB (Dual-Layer). Row 4 is DVD-ROM media, decription is DVD read-only memory media that is pre-recorded. Row 5 is DVD-RAM media, description is DVD rewritable media that can be recorded, erased, and re-recorded. Row 6 is DVD+/-R media, description is DVD recordable media that can be recorded one time. Row 7 is DVD+/-RW media, description is DVD rewriteable media that can be recorded, erased, and re-recorded. The last three rows are types of BD drives all with a storage capacity of 25 GB (Single-Layer)/50 GB (Dual-Layer). Row 8 is BD-ROM media, description is Blu-ray recordable media that is pre-recorded with movies, games, or software. Row 9 is BD-R media, description is Blu-ray recordable media that can be recorded one time. Row 10 is BD-RE media, description is Blu-ray rewritable media that can be recorded, erased, and re-recorded." title="Optical Media">
            <a:extLst>
              <a:ext uri="{FF2B5EF4-FFF2-40B4-BE49-F238E27FC236}">
                <a16:creationId xmlns:a16="http://schemas.microsoft.com/office/drawing/2014/main" id="{86FC0AFE-570D-4373-97E8-86EEBF427C51}"/>
              </a:ext>
            </a:extLst>
          </p:cNvPr>
          <p:cNvPicPr>
            <a:picLocks noChangeAspect="1"/>
          </p:cNvPicPr>
          <p:nvPr/>
        </p:nvPicPr>
        <p:blipFill>
          <a:blip r:embed="rId4"/>
          <a:stretch>
            <a:fillRect/>
          </a:stretch>
        </p:blipFill>
        <p:spPr>
          <a:xfrm>
            <a:off x="1657097" y="2093956"/>
            <a:ext cx="5829805" cy="2674852"/>
          </a:xfrm>
          <a:prstGeom prst="rect">
            <a:avLst/>
          </a:prstGeom>
        </p:spPr>
      </p:pic>
    </p:spTree>
    <p:custDataLst>
      <p:tags r:id="rId1"/>
    </p:custDataLst>
    <p:extLst>
      <p:ext uri="{BB962C8B-B14F-4D97-AF65-F5344CB8AC3E}">
        <p14:creationId xmlns:p14="http://schemas.microsoft.com/office/powerpoint/2010/main" val="134996838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Video Ports and Cables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83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A video port connects a monitor to a computer using a cable.</a:t>
            </a:r>
          </a:p>
          <a:p>
            <a:r>
              <a:rPr lang="en-US" altLang="en-US" sz="1700"/>
              <a:t>Video ports and monitor cables transfer analog signals, digital signals, or both.</a:t>
            </a:r>
          </a:p>
        </p:txBody>
      </p:sp>
      <p:sp>
        <p:nvSpPr>
          <p:cNvPr id="8" name="Rectangle 3">
            <a:extLst>
              <a:ext uri="{FF2B5EF4-FFF2-40B4-BE49-F238E27FC236}">
                <a16:creationId xmlns:a16="http://schemas.microsoft.com/office/drawing/2014/main" id="{909E6F56-F324-4608-83B9-CF20B078291C}"/>
              </a:ext>
            </a:extLst>
          </p:cNvPr>
          <p:cNvSpPr txBox="1">
            <a:spLocks noChangeArrowheads="1"/>
          </p:cNvSpPr>
          <p:nvPr/>
        </p:nvSpPr>
        <p:spPr bwMode="auto">
          <a:xfrm>
            <a:off x="392518" y="1736417"/>
            <a:ext cx="3962665" cy="287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Video ports and cables include:</a:t>
            </a:r>
          </a:p>
          <a:p>
            <a:pPr lvl="1"/>
            <a:r>
              <a:rPr lang="en-US" altLang="en-US" sz="1600"/>
              <a:t>Digital Visual Interface (DVI)</a:t>
            </a:r>
          </a:p>
          <a:p>
            <a:pPr lvl="1"/>
            <a:r>
              <a:rPr lang="nn-NO" altLang="en-US" sz="1600"/>
              <a:t>DisplayPort</a:t>
            </a:r>
          </a:p>
          <a:p>
            <a:pPr lvl="1"/>
            <a:r>
              <a:rPr lang="nn-NO" altLang="en-US" sz="1600"/>
              <a:t>High-Definition Multimedia Interface (HDMI)</a:t>
            </a:r>
          </a:p>
          <a:p>
            <a:pPr lvl="1"/>
            <a:r>
              <a:rPr lang="nn-NO" altLang="en-US" sz="1600"/>
              <a:t>Thunderbolt 1 or 2</a:t>
            </a:r>
          </a:p>
          <a:p>
            <a:pPr lvl="1"/>
            <a:r>
              <a:rPr lang="nn-NO" altLang="en-US" sz="1600"/>
              <a:t>Thunderbolt 3</a:t>
            </a:r>
          </a:p>
          <a:p>
            <a:pPr lvl="1"/>
            <a:r>
              <a:rPr lang="nn-NO" altLang="en-US" sz="1600"/>
              <a:t>Video Graphics Array (VGA) </a:t>
            </a:r>
          </a:p>
          <a:p>
            <a:pPr lvl="1"/>
            <a:r>
              <a:rPr lang="nn-NO" altLang="en-US" sz="1600"/>
              <a:t>Radio Corporation of America (RCA) </a:t>
            </a:r>
            <a:endParaRPr lang="en-US" altLang="en-US" sz="1600"/>
          </a:p>
        </p:txBody>
      </p:sp>
      <p:pic>
        <p:nvPicPr>
          <p:cNvPr id="6" name="Picture 5" descr="Image 1: DVI cable&#10;Image 2: DisplayPort&#10;Image 3: HDMI&#10;" title="Cables">
            <a:extLst>
              <a:ext uri="{FF2B5EF4-FFF2-40B4-BE49-F238E27FC236}">
                <a16:creationId xmlns:a16="http://schemas.microsoft.com/office/drawing/2014/main" id="{2CF02BFF-0698-4DE7-87A9-F26A101AC4A4}"/>
              </a:ext>
            </a:extLst>
          </p:cNvPr>
          <p:cNvPicPr>
            <a:picLocks noChangeAspect="1"/>
          </p:cNvPicPr>
          <p:nvPr/>
        </p:nvPicPr>
        <p:blipFill>
          <a:blip r:embed="rId4"/>
          <a:stretch>
            <a:fillRect/>
          </a:stretch>
        </p:blipFill>
        <p:spPr>
          <a:xfrm>
            <a:off x="4647272" y="1736417"/>
            <a:ext cx="3825572" cy="1097375"/>
          </a:xfrm>
          <a:prstGeom prst="rect">
            <a:avLst/>
          </a:prstGeom>
        </p:spPr>
      </p:pic>
      <p:pic>
        <p:nvPicPr>
          <p:cNvPr id="2" name="Picture 1" descr="Image 1: Thunderbolt 1 or 2&#10;Image 2: Thunderbolt 3&#10;Image 3: VGA&#10;Image 4: RCA" title="Cables (Cont.)"/>
          <p:cNvPicPr>
            <a:picLocks noChangeAspect="1"/>
          </p:cNvPicPr>
          <p:nvPr/>
        </p:nvPicPr>
        <p:blipFill>
          <a:blip r:embed="rId5"/>
          <a:stretch>
            <a:fillRect/>
          </a:stretch>
        </p:blipFill>
        <p:spPr>
          <a:xfrm>
            <a:off x="4259217" y="3235279"/>
            <a:ext cx="4600575" cy="1247775"/>
          </a:xfrm>
          <a:prstGeom prst="rect">
            <a:avLst/>
          </a:prstGeom>
        </p:spPr>
      </p:pic>
    </p:spTree>
    <p:custDataLst>
      <p:tags r:id="rId1"/>
    </p:custDataLst>
    <p:extLst>
      <p:ext uri="{BB962C8B-B14F-4D97-AF65-F5344CB8AC3E}">
        <p14:creationId xmlns:p14="http://schemas.microsoft.com/office/powerpoint/2010/main" val="2314133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Other Ports and Cables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69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Input/output (I/O) ports on a computer connect peripheral devices, such as printers, scanners, and portable drives.</a:t>
            </a:r>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529157" y="1744453"/>
            <a:ext cx="3924108" cy="27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A computer may have other ports:</a:t>
            </a:r>
          </a:p>
          <a:p>
            <a:pPr lvl="1"/>
            <a:r>
              <a:rPr lang="en-US" altLang="en-US" sz="1600"/>
              <a:t>Personal System 2 (PS/2) </a:t>
            </a:r>
          </a:p>
          <a:p>
            <a:pPr lvl="1"/>
            <a:r>
              <a:rPr lang="en-US" altLang="en-US" sz="1600"/>
              <a:t>Audio and game port </a:t>
            </a:r>
          </a:p>
          <a:p>
            <a:pPr lvl="1"/>
            <a:r>
              <a:rPr lang="en-US" altLang="en-US" sz="1600"/>
              <a:t>Network</a:t>
            </a:r>
          </a:p>
          <a:p>
            <a:pPr lvl="1"/>
            <a:r>
              <a:rPr lang="en-US" altLang="en-US" sz="1600"/>
              <a:t>Serial AT Attachment (SATA) </a:t>
            </a:r>
          </a:p>
          <a:p>
            <a:pPr lvl="1"/>
            <a:r>
              <a:rPr lang="en-US" altLang="en-US" sz="1600"/>
              <a:t>Integrated Drive Electronics (IDE) </a:t>
            </a:r>
          </a:p>
          <a:p>
            <a:pPr lvl="1"/>
            <a:r>
              <a:rPr lang="en-US" altLang="en-US" sz="1600"/>
              <a:t>The Universal Serial Bus (USB) </a:t>
            </a:r>
          </a:p>
        </p:txBody>
      </p:sp>
      <p:pic>
        <p:nvPicPr>
          <p:cNvPr id="3" name="Picture 2" descr="Image 1: PS/2: a 6-pin mini-DIN female connector. &#10;Image 2: Audio and Gameport&#10;Image 3: Network: aka RJ-45 or 8P8C port has 8 pins and connects devices to a network" title="Other Ports and Cables">
            <a:extLst>
              <a:ext uri="{FF2B5EF4-FFF2-40B4-BE49-F238E27FC236}">
                <a16:creationId xmlns:a16="http://schemas.microsoft.com/office/drawing/2014/main" id="{4CCB32D6-EBF8-4978-A6A6-D2014AE14688}"/>
              </a:ext>
            </a:extLst>
          </p:cNvPr>
          <p:cNvPicPr>
            <a:picLocks noChangeAspect="1"/>
          </p:cNvPicPr>
          <p:nvPr/>
        </p:nvPicPr>
        <p:blipFill>
          <a:blip r:embed="rId4"/>
          <a:stretch>
            <a:fillRect/>
          </a:stretch>
        </p:blipFill>
        <p:spPr>
          <a:xfrm>
            <a:off x="4830836" y="1672028"/>
            <a:ext cx="3787468" cy="1074513"/>
          </a:xfrm>
          <a:prstGeom prst="rect">
            <a:avLst/>
          </a:prstGeom>
        </p:spPr>
      </p:pic>
      <p:pic>
        <p:nvPicPr>
          <p:cNvPr id="5" name="Picture 4" descr="Image 1: SATA: 7-pin data cable, SATA connectors have an L-shaped slot so the cable only fits in one orientation.&#10;Image 2: IDA: a ribbon cable&#10;Image 3: USB" title="Other Ports and Cables (Cont.)">
            <a:extLst>
              <a:ext uri="{FF2B5EF4-FFF2-40B4-BE49-F238E27FC236}">
                <a16:creationId xmlns:a16="http://schemas.microsoft.com/office/drawing/2014/main" id="{F3BD1CE4-DA00-4296-94A5-289DDA3F5446}"/>
              </a:ext>
            </a:extLst>
          </p:cNvPr>
          <p:cNvPicPr>
            <a:picLocks noChangeAspect="1"/>
          </p:cNvPicPr>
          <p:nvPr/>
        </p:nvPicPr>
        <p:blipFill>
          <a:blip r:embed="rId5"/>
          <a:stretch>
            <a:fillRect/>
          </a:stretch>
        </p:blipFill>
        <p:spPr>
          <a:xfrm>
            <a:off x="4827375" y="3200151"/>
            <a:ext cx="3779848" cy="1036410"/>
          </a:xfrm>
          <a:prstGeom prst="rect">
            <a:avLst/>
          </a:prstGeom>
        </p:spPr>
      </p:pic>
    </p:spTree>
    <p:custDataLst>
      <p:tags r:id="rId1"/>
    </p:custDataLst>
    <p:extLst>
      <p:ext uri="{BB962C8B-B14F-4D97-AF65-F5344CB8AC3E}">
        <p14:creationId xmlns:p14="http://schemas.microsoft.com/office/powerpoint/2010/main" val="13285584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Adapters and Converters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738318" cy="144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There are many connection standards in use today. These components are called adapters and converters:</a:t>
            </a:r>
          </a:p>
          <a:p>
            <a:pPr lvl="1"/>
            <a:r>
              <a:rPr lang="en-US" altLang="en-US" sz="1500" b="1"/>
              <a:t>Converter</a:t>
            </a:r>
            <a:r>
              <a:rPr lang="en-US" altLang="en-US" sz="1500"/>
              <a:t> – performing the same function as an adapter but also translates the signals from one technology to the other.</a:t>
            </a:r>
          </a:p>
          <a:p>
            <a:pPr lvl="1"/>
            <a:r>
              <a:rPr lang="en-US" altLang="en-US" sz="1500" b="1"/>
              <a:t>Adapter</a:t>
            </a:r>
            <a:r>
              <a:rPr lang="en-US" altLang="en-US" sz="1500"/>
              <a:t> – physically connecting one technology to another</a:t>
            </a:r>
          </a:p>
          <a:p>
            <a:pPr lvl="1"/>
            <a:endParaRPr lang="en-US" altLang="en-US" sz="1500"/>
          </a:p>
        </p:txBody>
      </p:sp>
      <p:sp>
        <p:nvSpPr>
          <p:cNvPr id="8" name="Rectangle 4">
            <a:extLst>
              <a:ext uri="{FF2B5EF4-FFF2-40B4-BE49-F238E27FC236}">
                <a16:creationId xmlns:a16="http://schemas.microsoft.com/office/drawing/2014/main" id="{909E6F56-F324-4608-83B9-CF20B078291C}"/>
              </a:ext>
            </a:extLst>
          </p:cNvPr>
          <p:cNvSpPr txBox="1">
            <a:spLocks noChangeArrowheads="1"/>
          </p:cNvSpPr>
          <p:nvPr/>
        </p:nvSpPr>
        <p:spPr bwMode="auto">
          <a:xfrm>
            <a:off x="996107" y="2444625"/>
            <a:ext cx="3380411" cy="238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Example of adapters include:</a:t>
            </a:r>
          </a:p>
          <a:p>
            <a:pPr lvl="1"/>
            <a:r>
              <a:rPr lang="en-US" altLang="en-US" sz="1600"/>
              <a:t>DVI to VGA Adapter</a:t>
            </a:r>
          </a:p>
          <a:p>
            <a:pPr lvl="1"/>
            <a:r>
              <a:rPr lang="en-US" altLang="en-US" sz="1600"/>
              <a:t>USB to Ethernet adapter</a:t>
            </a:r>
          </a:p>
          <a:p>
            <a:pPr lvl="1"/>
            <a:r>
              <a:rPr lang="en-US" altLang="en-US" sz="1600"/>
              <a:t>USB to PS/2 adapter</a:t>
            </a:r>
          </a:p>
          <a:p>
            <a:pPr lvl="1"/>
            <a:r>
              <a:rPr lang="en-US" altLang="en-US" sz="1600"/>
              <a:t>DVI to HDMI adapter</a:t>
            </a:r>
          </a:p>
          <a:p>
            <a:pPr lvl="1"/>
            <a:r>
              <a:rPr lang="en-US" altLang="en-US" sz="1600"/>
              <a:t>Molex to SATA adapter</a:t>
            </a:r>
          </a:p>
          <a:p>
            <a:pPr lvl="1"/>
            <a:r>
              <a:rPr lang="en-US" altLang="en-US" sz="1600"/>
              <a:t>HDMI to VGA converter</a:t>
            </a:r>
          </a:p>
        </p:txBody>
      </p:sp>
      <p:pic>
        <p:nvPicPr>
          <p:cNvPr id="3" name="Picture 2" descr="Image 1: DVI to VGA adapter&#10;Image 2: USB to Ethernet converter&#10;Image 3: USB to PS/2 adapter" title="Adapters and converters">
            <a:extLst>
              <a:ext uri="{FF2B5EF4-FFF2-40B4-BE49-F238E27FC236}">
                <a16:creationId xmlns:a16="http://schemas.microsoft.com/office/drawing/2014/main" id="{C5A0F494-EFCD-4C47-AE00-BC03AE40C9DA}"/>
              </a:ext>
            </a:extLst>
          </p:cNvPr>
          <p:cNvPicPr>
            <a:picLocks noChangeAspect="1"/>
          </p:cNvPicPr>
          <p:nvPr/>
        </p:nvPicPr>
        <p:blipFill>
          <a:blip r:embed="rId4"/>
          <a:stretch>
            <a:fillRect/>
          </a:stretch>
        </p:blipFill>
        <p:spPr>
          <a:xfrm>
            <a:off x="4767484" y="2276176"/>
            <a:ext cx="3810330" cy="1211685"/>
          </a:xfrm>
          <a:prstGeom prst="rect">
            <a:avLst/>
          </a:prstGeom>
        </p:spPr>
      </p:pic>
      <p:pic>
        <p:nvPicPr>
          <p:cNvPr id="5" name="Picture 4" descr="Image 1: DVI to HDMI adapter&#10;Image 2: Molex to SATA adapter&#10;Image 3: HDMI to VGA adapter" title="Adapters and converters (Cont.)">
            <a:extLst>
              <a:ext uri="{FF2B5EF4-FFF2-40B4-BE49-F238E27FC236}">
                <a16:creationId xmlns:a16="http://schemas.microsoft.com/office/drawing/2014/main" id="{63D93EAE-27A9-40F4-93E6-E2BDE6876CC8}"/>
              </a:ext>
            </a:extLst>
          </p:cNvPr>
          <p:cNvPicPr>
            <a:picLocks noChangeAspect="1"/>
          </p:cNvPicPr>
          <p:nvPr/>
        </p:nvPicPr>
        <p:blipFill>
          <a:blip r:embed="rId5"/>
          <a:stretch>
            <a:fillRect/>
          </a:stretch>
        </p:blipFill>
        <p:spPr>
          <a:xfrm>
            <a:off x="4767484" y="3506715"/>
            <a:ext cx="3817951" cy="1204064"/>
          </a:xfrm>
          <a:prstGeom prst="rect">
            <a:avLst/>
          </a:prstGeom>
        </p:spPr>
      </p:pic>
    </p:spTree>
    <p:custDataLst>
      <p:tags r:id="rId1"/>
    </p:custDataLst>
    <p:extLst>
      <p:ext uri="{BB962C8B-B14F-4D97-AF65-F5344CB8AC3E}">
        <p14:creationId xmlns:p14="http://schemas.microsoft.com/office/powerpoint/2010/main" val="161749922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The Original Input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41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Input devices all the user to communicate with a computer.</a:t>
            </a:r>
          </a:p>
          <a:p>
            <a:r>
              <a:rPr lang="en-US" altLang="en-US" sz="1700"/>
              <a:t>Some of the first input devices include:</a:t>
            </a:r>
          </a:p>
          <a:p>
            <a:pPr lvl="1"/>
            <a:r>
              <a:rPr lang="en-US" altLang="en-US" sz="1600"/>
              <a:t>Keyboard and Mouse – these are the two most commonly used input devices</a:t>
            </a:r>
          </a:p>
          <a:p>
            <a:pPr lvl="1"/>
            <a:r>
              <a:rPr lang="en-US" altLang="en-US" sz="1600"/>
              <a:t>ADF / Flatbed Scanner – these devices digitize an image or document</a:t>
            </a:r>
          </a:p>
          <a:p>
            <a:pPr lvl="1"/>
            <a:r>
              <a:rPr lang="en-US" altLang="en-US" sz="1600"/>
              <a:t>Joystick and Gamepad – these devices are used for playing games</a:t>
            </a:r>
          </a:p>
          <a:p>
            <a:pPr lvl="1"/>
            <a:r>
              <a:rPr lang="en-US" altLang="en-US" sz="1600"/>
              <a:t>KVM Switch – a hardware device that can be used to control more than one computer while using a single keyboard, monitor, and mouse</a:t>
            </a:r>
          </a:p>
        </p:txBody>
      </p:sp>
      <p:pic>
        <p:nvPicPr>
          <p:cNvPr id="4" name="Picture 3" descr="Image 1: keyboard and mouse&#10;Image 2: ADF/Flatbed scanner&#10;Image 3: Joystick and Gamepad&#10;Image 4: KVM switch" title="Input Devices">
            <a:extLst>
              <a:ext uri="{FF2B5EF4-FFF2-40B4-BE49-F238E27FC236}">
                <a16:creationId xmlns:a16="http://schemas.microsoft.com/office/drawing/2014/main" id="{CD81171E-AB8E-48FF-844F-EC6CC4CF70D1}"/>
              </a:ext>
            </a:extLst>
          </p:cNvPr>
          <p:cNvPicPr>
            <a:picLocks noChangeAspect="1"/>
          </p:cNvPicPr>
          <p:nvPr/>
        </p:nvPicPr>
        <p:blipFill>
          <a:blip r:embed="rId4"/>
          <a:stretch>
            <a:fillRect/>
          </a:stretch>
        </p:blipFill>
        <p:spPr>
          <a:xfrm>
            <a:off x="1809510" y="3397440"/>
            <a:ext cx="5524979" cy="1165961"/>
          </a:xfrm>
          <a:prstGeom prst="rect">
            <a:avLst/>
          </a:prstGeom>
        </p:spPr>
      </p:pic>
    </p:spTree>
    <p:custDataLst>
      <p:tags r:id="rId1"/>
    </p:custDataLst>
    <p:extLst>
      <p:ext uri="{BB962C8B-B14F-4D97-AF65-F5344CB8AC3E}">
        <p14:creationId xmlns:p14="http://schemas.microsoft.com/office/powerpoint/2010/main" val="429310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New Input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41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Some new input devices include touch screen, stylus, magnetic strip reader, and barcode scanner:</a:t>
            </a:r>
          </a:p>
          <a:p>
            <a:pPr lvl="1"/>
            <a:r>
              <a:rPr lang="en-US" altLang="en-US" sz="1500" b="1"/>
              <a:t>Touch screen </a:t>
            </a:r>
            <a:r>
              <a:rPr lang="en-US" altLang="en-US" sz="1500"/>
              <a:t>– input devices with touch or pressure sensitive screens</a:t>
            </a:r>
          </a:p>
          <a:p>
            <a:pPr lvl="1"/>
            <a:r>
              <a:rPr lang="en-US" altLang="en-US" sz="1500" b="1"/>
              <a:t>Stylus </a:t>
            </a:r>
            <a:r>
              <a:rPr lang="en-US" altLang="en-US" sz="1500"/>
              <a:t>– a type of digitizer that allows a designer or artist to create artwork by using a pen-like tool</a:t>
            </a:r>
          </a:p>
          <a:p>
            <a:pPr lvl="1"/>
            <a:r>
              <a:rPr lang="en-US" altLang="en-US" sz="1500" b="1"/>
              <a:t>Magnetic strip reader </a:t>
            </a:r>
            <a:r>
              <a:rPr lang="en-US" altLang="en-US" sz="1500"/>
              <a:t>– a device that reads information magnetically encoded on the back of plastic cards</a:t>
            </a:r>
          </a:p>
          <a:p>
            <a:pPr lvl="1"/>
            <a:r>
              <a:rPr lang="en-US" altLang="en-US" sz="1500" b="1"/>
              <a:t>Barcode scanner </a:t>
            </a:r>
            <a:r>
              <a:rPr lang="en-US" altLang="en-US" sz="1500"/>
              <a:t>– a device that reads the information contained in the barcodes affixed to products</a:t>
            </a:r>
          </a:p>
        </p:txBody>
      </p:sp>
      <p:pic>
        <p:nvPicPr>
          <p:cNvPr id="3" name="Picture 2" descr="Image 1: Touchscreen&#10;Image 2: Stylus&#10;Image 3: Magnetic Strip Reader&#10;Image 4: Barcode scanner" title="New Input Devices">
            <a:extLst>
              <a:ext uri="{FF2B5EF4-FFF2-40B4-BE49-F238E27FC236}">
                <a16:creationId xmlns:a16="http://schemas.microsoft.com/office/drawing/2014/main" id="{BC70F616-1AC5-42DF-A206-4AFFB1C8310E}"/>
              </a:ext>
            </a:extLst>
          </p:cNvPr>
          <p:cNvPicPr>
            <a:picLocks noChangeAspect="1"/>
          </p:cNvPicPr>
          <p:nvPr/>
        </p:nvPicPr>
        <p:blipFill>
          <a:blip r:embed="rId4"/>
          <a:stretch>
            <a:fillRect/>
          </a:stretch>
        </p:blipFill>
        <p:spPr>
          <a:xfrm>
            <a:off x="2777765" y="3368870"/>
            <a:ext cx="5532599" cy="1143099"/>
          </a:xfrm>
          <a:prstGeom prst="rect">
            <a:avLst/>
          </a:prstGeom>
        </p:spPr>
      </p:pic>
    </p:spTree>
    <p:custDataLst>
      <p:tags r:id="rId1"/>
    </p:custDataLst>
    <p:extLst>
      <p:ext uri="{BB962C8B-B14F-4D97-AF65-F5344CB8AC3E}">
        <p14:creationId xmlns:p14="http://schemas.microsoft.com/office/powerpoint/2010/main" val="243241411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a:t>Chapter 1: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a:t>What activities are associated with this chapter?</a:t>
            </a:r>
            <a:endParaRPr lang="en-US">
              <a:solidFill>
                <a:srgbClr val="00B0F0"/>
              </a:solidFill>
            </a:endParaRPr>
          </a:p>
          <a:p>
            <a:pPr marL="0" indent="0">
              <a:spcBef>
                <a:spcPct val="30000"/>
              </a:spcBef>
              <a:buNone/>
            </a:pPr>
            <a:endParaRPr lang="en-US"/>
          </a:p>
          <a:p>
            <a:pPr marL="89297" indent="0">
              <a:spcBef>
                <a:spcPct val="30000"/>
              </a:spcBef>
              <a:buNone/>
            </a:pPr>
            <a:endParaRPr lang="en-US"/>
          </a:p>
          <a:p>
            <a:pPr marL="89297" indent="0">
              <a:spcBef>
                <a:spcPct val="30000"/>
              </a:spcBef>
              <a:buNone/>
            </a:pP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458262066"/>
              </p:ext>
            </p:extLst>
          </p:nvPr>
        </p:nvGraphicFramePr>
        <p:xfrm>
          <a:off x="455999" y="1147358"/>
          <a:ext cx="8229418" cy="3114109"/>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a:t>Activity Type</a:t>
                      </a:r>
                    </a:p>
                  </a:txBody>
                  <a:tcPr marL="68580" marR="68580" marT="34290" marB="34290" anchor="ctr"/>
                </a:tc>
                <a:tc>
                  <a:txBody>
                    <a:bodyPr/>
                    <a:lstStyle/>
                    <a:p>
                      <a:r>
                        <a:rPr lang="en-US" sz="1200"/>
                        <a:t>Activity Name</a:t>
                      </a:r>
                    </a:p>
                  </a:txBody>
                  <a:tcPr marL="68580" marR="68580" marT="34290" marB="34290" anchor="ctr"/>
                </a:tc>
                <a:tc>
                  <a:txBody>
                    <a:bodyPr/>
                    <a:lstStyle/>
                    <a:p>
                      <a:r>
                        <a:rPr lang="en-US" sz="1200"/>
                        <a:t>Optional?</a:t>
                      </a:r>
                    </a:p>
                  </a:txBody>
                  <a:tcPr marL="68580" marR="68580" marT="34290" marB="34290" anchor="ctr"/>
                </a:tc>
                <a:extLst>
                  <a:ext uri="{0D108BD9-81ED-4DB2-BD59-A6C34878D82A}">
                    <a16:rowId xmlns:a16="http://schemas.microsoft.com/office/drawing/2014/main" val="10000"/>
                  </a:ext>
                </a:extLst>
              </a:tr>
              <a:tr h="357187">
                <a:tc>
                  <a:txBody>
                    <a:bodyPr/>
                    <a:lstStyle/>
                    <a:p>
                      <a:pPr algn="ctr"/>
                      <a:r>
                        <a:rPr lang="en-US" sz="1100"/>
                        <a:t>1.1.1.1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Video Explanation</a:t>
                      </a:r>
                    </a:p>
                  </a:txBody>
                  <a:tcPr marL="68580" marR="68580" marT="34290" marB="34290" anchor="ctr"/>
                </a:tc>
                <a:tc>
                  <a:txBody>
                    <a:bodyPr/>
                    <a:lstStyle/>
                    <a:p>
                      <a:r>
                        <a:rPr lang="en-US" sz="1100"/>
                        <a:t>What is in a computer?</a:t>
                      </a:r>
                    </a:p>
                  </a:txBody>
                  <a:tcPr marL="68580" marR="68580" marT="34290" marB="34290" anchor="ctr"/>
                </a:tc>
                <a:tc>
                  <a:txBody>
                    <a:bodyPr/>
                    <a:lstStyle/>
                    <a:p>
                      <a:r>
                        <a:rPr lang="en-US" sz="1100"/>
                        <a:t>Recommended</a:t>
                      </a:r>
                      <a:endParaRPr lang="en-US" sz="110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a:t>1.1.2.3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r>
                        <a:rPr lang="en-US" sz="1100"/>
                        <a:t>ESD Characteristics</a:t>
                      </a:r>
                    </a:p>
                  </a:txBody>
                  <a:tcPr marL="68580" marR="68580" marT="34290" marB="34290" anchor="ctr"/>
                </a:tc>
                <a:tc>
                  <a:txBody>
                    <a:bodyPr/>
                    <a:lstStyle/>
                    <a:p>
                      <a:r>
                        <a:rPr lang="en-US" sz="1100"/>
                        <a:t>Recommended</a:t>
                      </a:r>
                      <a:endParaRPr lang="en-US" sz="110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a:t>1.2.1.5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Cases and Power Supplies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a:t>1.2.2.5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Motherboards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a:t>1.2.3.3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CPUs and Cooling Systems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a:t>1.2.4.5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Memory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a:t>1.2.5.2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Adapter Cards and Expansion Slots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a:t>1.2.6.5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Data Storage Devices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ltLang="en-US"/>
              <a:t>More N</a:t>
            </a:r>
            <a:r>
              <a:rPr lang="en-US"/>
              <a:t>ew Input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254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A few newer input devices:</a:t>
            </a:r>
          </a:p>
          <a:p>
            <a:pPr lvl="1"/>
            <a:r>
              <a:rPr lang="en-US" altLang="en-US" sz="1500" b="1"/>
              <a:t>Digital camera </a:t>
            </a:r>
            <a:r>
              <a:rPr lang="en-US" altLang="en-US" sz="1500"/>
              <a:t>– devices that capture digital images and videos </a:t>
            </a:r>
          </a:p>
          <a:p>
            <a:pPr lvl="1"/>
            <a:r>
              <a:rPr lang="en-US" altLang="en-US" sz="1500" b="1"/>
              <a:t>Webcams </a:t>
            </a:r>
            <a:r>
              <a:rPr lang="en-US" altLang="en-US" sz="1500"/>
              <a:t>– video cameras that can be integrated into a computer</a:t>
            </a:r>
          </a:p>
          <a:p>
            <a:pPr lvl="1"/>
            <a:r>
              <a:rPr lang="en-US" altLang="en-US" sz="1500" b="1"/>
              <a:t>Signature pad</a:t>
            </a:r>
            <a:r>
              <a:rPr lang="en-US" altLang="en-US" sz="1500"/>
              <a:t>– a device that electronically captures a person’s signature</a:t>
            </a:r>
          </a:p>
          <a:p>
            <a:pPr lvl="1"/>
            <a:r>
              <a:rPr lang="en-US" altLang="en-US" sz="1500" b="1"/>
              <a:t>Smart card reader </a:t>
            </a:r>
            <a:r>
              <a:rPr lang="en-US" altLang="en-US" sz="1500"/>
              <a:t>– a device used on a computer to authenticate the user. A smart card may be the size of a credit card with an embedded microprocessor that is typically under a gold contact pad on one side of the card.</a:t>
            </a:r>
          </a:p>
          <a:p>
            <a:pPr lvl="1"/>
            <a:r>
              <a:rPr lang="en-US" altLang="en-US" sz="1500" b="1"/>
              <a:t>Microphone</a:t>
            </a:r>
            <a:r>
              <a:rPr lang="en-US" altLang="en-US" sz="1500"/>
              <a:t> – a device that allows a user to speak into a computer and have their voice digitized</a:t>
            </a:r>
          </a:p>
        </p:txBody>
      </p:sp>
      <p:pic>
        <p:nvPicPr>
          <p:cNvPr id="4" name="Picture 3" descr="Image 1: Digital camera&#10;Image 2: Webcam&#10;Image 3: Signature pad&#10;Image 4: Smart card reader&#10;Image 5: microphone" title="More New Input Devices">
            <a:extLst>
              <a:ext uri="{FF2B5EF4-FFF2-40B4-BE49-F238E27FC236}">
                <a16:creationId xmlns:a16="http://schemas.microsoft.com/office/drawing/2014/main" id="{F9FA8E39-5F6E-4026-B365-03F504925A49}"/>
              </a:ext>
            </a:extLst>
          </p:cNvPr>
          <p:cNvPicPr>
            <a:picLocks noChangeAspect="1"/>
          </p:cNvPicPr>
          <p:nvPr/>
        </p:nvPicPr>
        <p:blipFill>
          <a:blip r:embed="rId4"/>
          <a:stretch>
            <a:fillRect/>
          </a:stretch>
        </p:blipFill>
        <p:spPr>
          <a:xfrm>
            <a:off x="1633672" y="3471688"/>
            <a:ext cx="6980525" cy="1066892"/>
          </a:xfrm>
          <a:prstGeom prst="rect">
            <a:avLst/>
          </a:prstGeom>
        </p:spPr>
      </p:pic>
    </p:spTree>
    <p:custDataLst>
      <p:tags r:id="rId1"/>
    </p:custDataLst>
    <p:extLst>
      <p:ext uri="{BB962C8B-B14F-4D97-AF65-F5344CB8AC3E}">
        <p14:creationId xmlns:p14="http://schemas.microsoft.com/office/powerpoint/2010/main" val="361478200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Most Recent Input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27761" y="798944"/>
            <a:ext cx="8520823" cy="264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The newest input devices include NFC devices and terminals, facial recognition scanners, fingerprint scanners, voice recognition scanners, and virtual reality headsets:</a:t>
            </a:r>
          </a:p>
          <a:p>
            <a:pPr lvl="1"/>
            <a:r>
              <a:rPr lang="en-US" altLang="en-US" sz="1500" b="1"/>
              <a:t>NFC devices and terminals </a:t>
            </a:r>
            <a:r>
              <a:rPr lang="en-US" altLang="en-US" sz="1500"/>
              <a:t>– Near Field Communication (NFC) tap to pay devices</a:t>
            </a:r>
          </a:p>
          <a:p>
            <a:pPr lvl="1"/>
            <a:r>
              <a:rPr lang="en-US" altLang="en-US" sz="1500" b="1"/>
              <a:t>Facial recognition scanners </a:t>
            </a:r>
            <a:r>
              <a:rPr lang="en-US" altLang="en-US" sz="1500"/>
              <a:t>– devices identifying a user based on unique facial features</a:t>
            </a:r>
          </a:p>
          <a:p>
            <a:pPr lvl="1"/>
            <a:r>
              <a:rPr lang="en-US" altLang="en-US" sz="1500" b="1"/>
              <a:t>Fingerprint scanners </a:t>
            </a:r>
            <a:r>
              <a:rPr lang="en-US" altLang="en-US" sz="1500"/>
              <a:t>– devices identifying a user based on unique fingerprint</a:t>
            </a:r>
          </a:p>
          <a:p>
            <a:pPr lvl="1"/>
            <a:r>
              <a:rPr lang="en-US" altLang="en-US" sz="1500" b="1"/>
              <a:t>Voice recognition scanners </a:t>
            </a:r>
            <a:r>
              <a:rPr lang="en-US" altLang="en-US" sz="1500"/>
              <a:t>– devices identifying a user based on unique voice </a:t>
            </a:r>
          </a:p>
          <a:p>
            <a:pPr lvl="1"/>
            <a:r>
              <a:rPr lang="en-US" altLang="en-US" sz="1500" b="1"/>
              <a:t>Virtual reality headset</a:t>
            </a:r>
            <a:r>
              <a:rPr lang="en-US" altLang="en-US" sz="1500"/>
              <a:t> – used with computer games, simulators, and training applications with virtual reality functionalities.</a:t>
            </a:r>
          </a:p>
        </p:txBody>
      </p:sp>
      <p:pic>
        <p:nvPicPr>
          <p:cNvPr id="3" name="Picture 2" descr="Image 1: NFC Devices and Terminals&#10;Image 2: Facial recognition scanners&#10;Image 3: Fingerprint scanners&#10;Image 4: Voice recognition scanners&#10;Image 5: Virtual reality headset" title="Recent Input Devices">
            <a:extLst>
              <a:ext uri="{FF2B5EF4-FFF2-40B4-BE49-F238E27FC236}">
                <a16:creationId xmlns:a16="http://schemas.microsoft.com/office/drawing/2014/main" id="{07105D8F-114C-4DFC-81E0-91B9690F0266}"/>
              </a:ext>
            </a:extLst>
          </p:cNvPr>
          <p:cNvPicPr>
            <a:picLocks noChangeAspect="1"/>
          </p:cNvPicPr>
          <p:nvPr/>
        </p:nvPicPr>
        <p:blipFill>
          <a:blip r:embed="rId4"/>
          <a:stretch>
            <a:fillRect/>
          </a:stretch>
        </p:blipFill>
        <p:spPr>
          <a:xfrm>
            <a:off x="1426493" y="3477913"/>
            <a:ext cx="6950042" cy="1143099"/>
          </a:xfrm>
          <a:prstGeom prst="rect">
            <a:avLst/>
          </a:prstGeom>
        </p:spPr>
      </p:pic>
    </p:spTree>
    <p:custDataLst>
      <p:tags r:id="rId1"/>
    </p:custDataLst>
    <p:extLst>
      <p:ext uri="{BB962C8B-B14F-4D97-AF65-F5344CB8AC3E}">
        <p14:creationId xmlns:p14="http://schemas.microsoft.com/office/powerpoint/2010/main" val="268790773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What are Output Devices?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8539736"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An output device takes binary information from the computer and converts it into a form that is easily understood by the user.</a:t>
            </a:r>
          </a:p>
          <a:p>
            <a:r>
              <a:rPr lang="en-US" altLang="en-US" sz="1700"/>
              <a:t>Examples of output devices include monitors, projectors, VR headsets, printers, speakers, and headphones.</a:t>
            </a:r>
          </a:p>
        </p:txBody>
      </p:sp>
      <p:pic>
        <p:nvPicPr>
          <p:cNvPr id="3" name="Picture 2" descr="Image shows computer monitors and a projector" title="Monitor and Projector">
            <a:extLst>
              <a:ext uri="{FF2B5EF4-FFF2-40B4-BE49-F238E27FC236}">
                <a16:creationId xmlns:a16="http://schemas.microsoft.com/office/drawing/2014/main" id="{A968FAAF-EA09-4E4D-A372-38C7A19F6886}"/>
              </a:ext>
            </a:extLst>
          </p:cNvPr>
          <p:cNvPicPr>
            <a:picLocks noChangeAspect="1"/>
          </p:cNvPicPr>
          <p:nvPr/>
        </p:nvPicPr>
        <p:blipFill>
          <a:blip r:embed="rId4"/>
          <a:stretch>
            <a:fillRect/>
          </a:stretch>
        </p:blipFill>
        <p:spPr>
          <a:xfrm>
            <a:off x="236000" y="2963169"/>
            <a:ext cx="4511595" cy="1542322"/>
          </a:xfrm>
          <a:prstGeom prst="rect">
            <a:avLst/>
          </a:prstGeom>
        </p:spPr>
      </p:pic>
      <p:pic>
        <p:nvPicPr>
          <p:cNvPr id="6" name="Picture 5" descr="Image shows a VR headset and a printer" title="VR and Printer">
            <a:extLst>
              <a:ext uri="{FF2B5EF4-FFF2-40B4-BE49-F238E27FC236}">
                <a16:creationId xmlns:a16="http://schemas.microsoft.com/office/drawing/2014/main" id="{80686CA9-AA42-4104-9A38-76D73EBD4C21}"/>
              </a:ext>
            </a:extLst>
          </p:cNvPr>
          <p:cNvPicPr>
            <a:picLocks noChangeAspect="1"/>
          </p:cNvPicPr>
          <p:nvPr/>
        </p:nvPicPr>
        <p:blipFill>
          <a:blip r:embed="rId5"/>
          <a:stretch>
            <a:fillRect/>
          </a:stretch>
        </p:blipFill>
        <p:spPr>
          <a:xfrm>
            <a:off x="3306700" y="1877053"/>
            <a:ext cx="4447544" cy="1490561"/>
          </a:xfrm>
          <a:prstGeom prst="rect">
            <a:avLst/>
          </a:prstGeom>
        </p:spPr>
      </p:pic>
      <p:pic>
        <p:nvPicPr>
          <p:cNvPr id="8" name="Picture 7" descr="Image shows desktop speakers and headphones in use." title="Speakers and headphones">
            <a:extLst>
              <a:ext uri="{FF2B5EF4-FFF2-40B4-BE49-F238E27FC236}">
                <a16:creationId xmlns:a16="http://schemas.microsoft.com/office/drawing/2014/main" id="{83D731F3-B8C7-4EE9-9CFB-5E2FF39CD621}"/>
              </a:ext>
            </a:extLst>
          </p:cNvPr>
          <p:cNvPicPr>
            <a:picLocks noChangeAspect="1"/>
          </p:cNvPicPr>
          <p:nvPr/>
        </p:nvPicPr>
        <p:blipFill>
          <a:blip r:embed="rId6"/>
          <a:stretch>
            <a:fillRect/>
          </a:stretch>
        </p:blipFill>
        <p:spPr>
          <a:xfrm>
            <a:off x="4744766" y="3438151"/>
            <a:ext cx="4268887" cy="1501589"/>
          </a:xfrm>
          <a:prstGeom prst="rect">
            <a:avLst/>
          </a:prstGeom>
        </p:spPr>
      </p:pic>
    </p:spTree>
    <p:custDataLst>
      <p:tags r:id="rId1"/>
    </p:custDataLst>
    <p:extLst>
      <p:ext uri="{BB962C8B-B14F-4D97-AF65-F5344CB8AC3E}">
        <p14:creationId xmlns:p14="http://schemas.microsoft.com/office/powerpoint/2010/main" val="356555333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Monitors and Projectors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5604627"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Most monitors use one of three types of technology: </a:t>
            </a:r>
          </a:p>
          <a:p>
            <a:pPr lvl="1"/>
            <a:r>
              <a:rPr lang="en-US" altLang="en-US" sz="1500"/>
              <a:t>Liquid crystal display (LCD)</a:t>
            </a:r>
          </a:p>
          <a:p>
            <a:pPr lvl="1"/>
            <a:r>
              <a:rPr lang="en-US" altLang="en-US" sz="1500"/>
              <a:t>Light-emitting diode (LED)</a:t>
            </a:r>
          </a:p>
          <a:p>
            <a:pPr lvl="1"/>
            <a:r>
              <a:rPr lang="en-US" altLang="en-US" sz="1500"/>
              <a:t>Organic LED (OLED) </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1400433" y="3146247"/>
            <a:ext cx="7068066" cy="14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Most video projectors use LCD or DLP technology.</a:t>
            </a:r>
          </a:p>
          <a:p>
            <a:pPr lvl="1"/>
            <a:r>
              <a:rPr lang="en-US" altLang="en-US" sz="1500"/>
              <a:t>DLP stands for Digital Light Processing</a:t>
            </a:r>
          </a:p>
          <a:p>
            <a:pPr lvl="1"/>
            <a:r>
              <a:rPr lang="en-US" altLang="en-US" sz="1500"/>
              <a:t>Different projectors have different numbers of lumens, which affects the level of brightness of the projected image. </a:t>
            </a:r>
          </a:p>
        </p:txBody>
      </p:sp>
      <p:pic>
        <p:nvPicPr>
          <p:cNvPr id="3" name="Picture 2" descr="Image shows a computer monitor and projector." title="Monitor and Projector">
            <a:extLst>
              <a:ext uri="{FF2B5EF4-FFF2-40B4-BE49-F238E27FC236}">
                <a16:creationId xmlns:a16="http://schemas.microsoft.com/office/drawing/2014/main" id="{A968FAAF-EA09-4E4D-A372-38C7A19F6886}"/>
              </a:ext>
            </a:extLst>
          </p:cNvPr>
          <p:cNvPicPr>
            <a:picLocks noChangeAspect="1"/>
          </p:cNvPicPr>
          <p:nvPr/>
        </p:nvPicPr>
        <p:blipFill>
          <a:blip r:embed="rId4"/>
          <a:stretch>
            <a:fillRect/>
          </a:stretch>
        </p:blipFill>
        <p:spPr>
          <a:xfrm>
            <a:off x="4291839" y="1201434"/>
            <a:ext cx="4511595" cy="1542322"/>
          </a:xfrm>
          <a:prstGeom prst="rect">
            <a:avLst/>
          </a:prstGeom>
        </p:spPr>
      </p:pic>
    </p:spTree>
    <p:custDataLst>
      <p:tags r:id="rId1"/>
    </p:custDataLst>
    <p:extLst>
      <p:ext uri="{BB962C8B-B14F-4D97-AF65-F5344CB8AC3E}">
        <p14:creationId xmlns:p14="http://schemas.microsoft.com/office/powerpoint/2010/main" val="358052511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VR and AR Headsets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6346032" cy="13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b="1"/>
              <a:t>Virtual Reality (VR) </a:t>
            </a:r>
            <a:r>
              <a:rPr lang="en-US" altLang="en-US" sz="1700"/>
              <a:t>uses computer technology to create a simulated, three-dimensional environment.</a:t>
            </a:r>
          </a:p>
          <a:p>
            <a:r>
              <a:rPr lang="en-US" altLang="en-US" sz="1700"/>
              <a:t>A VR headset completely encases the upper portion of users’ faces, not allowing in any ambient light from their surroundings.</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236000" y="2454269"/>
            <a:ext cx="6164800" cy="21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b="1"/>
              <a:t>Augmented Reality (AR) </a:t>
            </a:r>
            <a:r>
              <a:rPr lang="en-US" altLang="en-US" sz="1700"/>
              <a:t>uses similar technology but superimposes images and audio over the real world in real time. </a:t>
            </a:r>
          </a:p>
          <a:p>
            <a:r>
              <a:rPr lang="en-US" altLang="en-US" sz="1700"/>
              <a:t>AR can provide users with immediate access to information about their real surroundings.</a:t>
            </a:r>
          </a:p>
          <a:p>
            <a:r>
              <a:rPr lang="en-US" altLang="en-US" sz="1700"/>
              <a:t>An AR headset usually does not close off ambient light to users, allowing them to see their real life surroundings.</a:t>
            </a:r>
          </a:p>
        </p:txBody>
      </p:sp>
      <p:pic>
        <p:nvPicPr>
          <p:cNvPr id="4" name="Picture 3" descr="Image shows individuals using VR headset and AR headset" title="VR headset and AR headset">
            <a:extLst>
              <a:ext uri="{FF2B5EF4-FFF2-40B4-BE49-F238E27FC236}">
                <a16:creationId xmlns:a16="http://schemas.microsoft.com/office/drawing/2014/main" id="{ED59FCE8-E212-470E-A35F-3C38AD591A2C}"/>
              </a:ext>
            </a:extLst>
          </p:cNvPr>
          <p:cNvPicPr>
            <a:picLocks noChangeAspect="1"/>
          </p:cNvPicPr>
          <p:nvPr/>
        </p:nvPicPr>
        <p:blipFill>
          <a:blip r:embed="rId4"/>
          <a:stretch>
            <a:fillRect/>
          </a:stretch>
        </p:blipFill>
        <p:spPr>
          <a:xfrm>
            <a:off x="6709090" y="1278117"/>
            <a:ext cx="1680670" cy="2791374"/>
          </a:xfrm>
          <a:prstGeom prst="rect">
            <a:avLst/>
          </a:prstGeom>
        </p:spPr>
      </p:pic>
    </p:spTree>
    <p:custDataLst>
      <p:tags r:id="rId1"/>
    </p:custDataLst>
    <p:extLst>
      <p:ext uri="{BB962C8B-B14F-4D97-AF65-F5344CB8AC3E}">
        <p14:creationId xmlns:p14="http://schemas.microsoft.com/office/powerpoint/2010/main" val="28214856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a:t>PC Components</a:t>
            </a:r>
            <a:br>
              <a:rPr lang="en-US" altLang="en-US" sz="1600"/>
            </a:br>
            <a:r>
              <a:rPr lang="en-US"/>
              <a:t>Printers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236000" y="816965"/>
            <a:ext cx="5036215" cy="160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Printers are output devices that create hard copies of files.</a:t>
            </a:r>
          </a:p>
          <a:p>
            <a:r>
              <a:rPr lang="en-US" altLang="en-US" sz="1700"/>
              <a:t>A hard copy might be a on a sheet of paper. It could also be a plastic form created from a 3D printer.</a:t>
            </a:r>
          </a:p>
        </p:txBody>
      </p:sp>
      <p:sp>
        <p:nvSpPr>
          <p:cNvPr id="7" name="Rectangle 4">
            <a:extLst>
              <a:ext uri="{FF2B5EF4-FFF2-40B4-BE49-F238E27FC236}">
                <a16:creationId xmlns:a16="http://schemas.microsoft.com/office/drawing/2014/main" id="{848B86BC-5ABC-41B3-8DAB-53907F19BDD7}"/>
              </a:ext>
            </a:extLst>
          </p:cNvPr>
          <p:cNvSpPr txBox="1">
            <a:spLocks noChangeArrowheads="1"/>
          </p:cNvSpPr>
          <p:nvPr/>
        </p:nvSpPr>
        <p:spPr bwMode="auto">
          <a:xfrm>
            <a:off x="112431" y="2527145"/>
            <a:ext cx="5283351" cy="21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a:t>Different types of printers: </a:t>
            </a:r>
          </a:p>
          <a:p>
            <a:pPr lvl="1"/>
            <a:r>
              <a:rPr lang="en-US" altLang="en-US" sz="1600"/>
              <a:t>Inkjet, impact, thermal, laser, and 3D printers</a:t>
            </a:r>
          </a:p>
          <a:p>
            <a:pPr lvl="1"/>
            <a:r>
              <a:rPr lang="en-US" altLang="en-US" sz="1600"/>
              <a:t>Printers use wired or wireless connections</a:t>
            </a:r>
          </a:p>
          <a:p>
            <a:pPr lvl="1"/>
            <a:r>
              <a:rPr lang="en-US" altLang="en-US" sz="1600"/>
              <a:t>All printers require printing material (such as ink, toner, liquid plastic, etc.)</a:t>
            </a:r>
          </a:p>
          <a:p>
            <a:pPr lvl="1"/>
            <a:r>
              <a:rPr lang="en-US" altLang="en-US" sz="1600"/>
              <a:t>Printers use a driver to communicate with OS</a:t>
            </a:r>
          </a:p>
        </p:txBody>
      </p:sp>
      <p:pic>
        <p:nvPicPr>
          <p:cNvPr id="3" name="Picture 2" descr="The top left image is an inkjet printer. The top right image is an impact printer. The bottom right image is a thermal printer. The bottom left image is a 3D printer." title="Printers">
            <a:extLst>
              <a:ext uri="{FF2B5EF4-FFF2-40B4-BE49-F238E27FC236}">
                <a16:creationId xmlns:a16="http://schemas.microsoft.com/office/drawing/2014/main" id="{0FC0FA21-DA30-4819-B189-149E43212FB9}"/>
              </a:ext>
            </a:extLst>
          </p:cNvPr>
          <p:cNvPicPr>
            <a:picLocks noChangeAspect="1"/>
          </p:cNvPicPr>
          <p:nvPr/>
        </p:nvPicPr>
        <p:blipFill>
          <a:blip r:embed="rId4"/>
          <a:stretch>
            <a:fillRect/>
          </a:stretch>
        </p:blipFill>
        <p:spPr>
          <a:xfrm>
            <a:off x="5339735" y="1467044"/>
            <a:ext cx="3568264" cy="2542683"/>
          </a:xfrm>
          <a:prstGeom prst="rect">
            <a:avLst/>
          </a:prstGeom>
        </p:spPr>
      </p:pic>
    </p:spTree>
    <p:custDataLst>
      <p:tags r:id="rId1"/>
    </p:custDataLst>
    <p:extLst>
      <p:ext uri="{BB962C8B-B14F-4D97-AF65-F5344CB8AC3E}">
        <p14:creationId xmlns:p14="http://schemas.microsoft.com/office/powerpoint/2010/main" val="111332022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 y="41393"/>
            <a:ext cx="3902696" cy="750459"/>
          </a:xfrm>
        </p:spPr>
        <p:txBody>
          <a:bodyPr/>
          <a:lstStyle/>
          <a:p>
            <a:r>
              <a:rPr lang="en-US" altLang="en-US" sz="1600"/>
              <a:t>PC Components</a:t>
            </a:r>
            <a:br>
              <a:rPr lang="en-US" altLang="en-US" sz="1600"/>
            </a:br>
            <a:r>
              <a:rPr lang="en-US"/>
              <a:t>Speakers and Headphones</a:t>
            </a:r>
            <a:endParaRPr lang="en-US" altLang="en-US"/>
          </a:p>
        </p:txBody>
      </p:sp>
      <p:sp>
        <p:nvSpPr>
          <p:cNvPr id="10" name="Rectangle 3">
            <a:extLst>
              <a:ext uri="{FF2B5EF4-FFF2-40B4-BE49-F238E27FC236}">
                <a16:creationId xmlns:a16="http://schemas.microsoft.com/office/drawing/2014/main" id="{A4C79769-4F5A-4AB3-AA6B-595AF66BEC74}"/>
              </a:ext>
            </a:extLst>
          </p:cNvPr>
          <p:cNvSpPr txBox="1">
            <a:spLocks noChangeArrowheads="1"/>
          </p:cNvSpPr>
          <p:nvPr/>
        </p:nvSpPr>
        <p:spPr bwMode="auto">
          <a:xfrm>
            <a:off x="661697" y="2040997"/>
            <a:ext cx="7820605" cy="2306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700" b="1"/>
              <a:t>Speakers</a:t>
            </a:r>
            <a:r>
              <a:rPr lang="en-US" altLang="en-US" sz="1700"/>
              <a:t> are a type of auditory output device.</a:t>
            </a:r>
          </a:p>
          <a:p>
            <a:r>
              <a:rPr lang="en-US" altLang="en-US" sz="1700"/>
              <a:t> Most computers and mobile devices have audio support either integrated into the motherboard or on an adapter card.</a:t>
            </a:r>
          </a:p>
          <a:p>
            <a:r>
              <a:rPr lang="en-US" altLang="en-US" sz="1700" b="1"/>
              <a:t>Headphones</a:t>
            </a:r>
            <a:r>
              <a:rPr lang="en-US" altLang="en-US" sz="1700"/>
              <a:t>, earbuds, and the earphones found in headsets are all auditory output devices.</a:t>
            </a:r>
          </a:p>
          <a:p>
            <a:r>
              <a:rPr lang="en-US" altLang="en-US" sz="1700"/>
              <a:t>These may be wired or wireless. Some are Wi-Fi or Bluetooth-enabled.</a:t>
            </a:r>
          </a:p>
        </p:txBody>
      </p:sp>
      <p:pic>
        <p:nvPicPr>
          <p:cNvPr id="4" name="Picture 3" descr="Image shows desktop speakers and headphones." title="Speakers and headphones">
            <a:extLst>
              <a:ext uri="{FF2B5EF4-FFF2-40B4-BE49-F238E27FC236}">
                <a16:creationId xmlns:a16="http://schemas.microsoft.com/office/drawing/2014/main" id="{1CD55B40-C054-42EF-BCDD-894C013DC087}"/>
              </a:ext>
            </a:extLst>
          </p:cNvPr>
          <p:cNvPicPr>
            <a:picLocks noChangeAspect="1"/>
          </p:cNvPicPr>
          <p:nvPr/>
        </p:nvPicPr>
        <p:blipFill>
          <a:blip r:embed="rId4"/>
          <a:stretch>
            <a:fillRect/>
          </a:stretch>
        </p:blipFill>
        <p:spPr>
          <a:xfrm>
            <a:off x="3968951" y="187450"/>
            <a:ext cx="4713730" cy="1658064"/>
          </a:xfrm>
          <a:prstGeom prst="rect">
            <a:avLst/>
          </a:prstGeom>
        </p:spPr>
      </p:pic>
    </p:spTree>
    <p:custDataLst>
      <p:tags r:id="rId1"/>
    </p:custDataLst>
    <p:extLst>
      <p:ext uri="{BB962C8B-B14F-4D97-AF65-F5344CB8AC3E}">
        <p14:creationId xmlns:p14="http://schemas.microsoft.com/office/powerpoint/2010/main" val="310265713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a:solidFill>
                  <a:schemeClr val="accent5">
                    <a:lumMod val="40000"/>
                    <a:lumOff val="60000"/>
                  </a:schemeClr>
                </a:solidFill>
              </a:rPr>
              <a:t>1.3 Computer Disassembly</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r>
              <a:rPr lang="en-US" altLang="en-US"/>
              <a:t>Video Explanation – Technician's Toolkit</a:t>
            </a:r>
          </a:p>
        </p:txBody>
      </p:sp>
      <p:pic>
        <p:nvPicPr>
          <p:cNvPr id="5" name="Content Placeholder 4" descr="In this video explanation, you will learn about the basic tools in a technician's toolkit:&#10;Anti-static wrist strap and mat&#10;Compressed air&#10;Extraction Tool&#10;Phillips Head screwdriver&#10;Torque screwdriver&#10;Cable Tester&#10;Crimpers" title="Technician's toolkit">
            <a:extLst>
              <a:ext uri="{FF2B5EF4-FFF2-40B4-BE49-F238E27FC236}">
                <a16:creationId xmlns:a16="http://schemas.microsoft.com/office/drawing/2014/main" id="{90EE152E-7B78-428F-8523-3D51E6BDDC22}"/>
              </a:ext>
            </a:extLst>
          </p:cNvPr>
          <p:cNvPicPr>
            <a:picLocks noGrp="1" noChangeAspect="1"/>
          </p:cNvPicPr>
          <p:nvPr>
            <p:ph idx="1"/>
          </p:nvPr>
        </p:nvPicPr>
        <p:blipFill>
          <a:blip r:embed="rId4"/>
          <a:stretch>
            <a:fillRect/>
          </a:stretch>
        </p:blipFill>
        <p:spPr>
          <a:xfrm>
            <a:off x="1186881" y="680890"/>
            <a:ext cx="6770237" cy="3781719"/>
          </a:xfrm>
          <a:ln>
            <a:solidFill>
              <a:srgbClr val="0070C0"/>
            </a:solidFill>
          </a:ln>
        </p:spPr>
      </p:pic>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592921"/>
          </a:xfrm>
        </p:spPr>
        <p:txBody>
          <a:bodyPr/>
          <a:lstStyle/>
          <a:p>
            <a:r>
              <a:rPr lang="en-US" altLang="en-US"/>
              <a:t>Video Demonstration – Computer Disassembly</a:t>
            </a:r>
          </a:p>
        </p:txBody>
      </p:sp>
      <p:pic>
        <p:nvPicPr>
          <p:cNvPr id="6" name="Content Placeholder 5" descr="Step 1: Power off and disconnect the power supply&#10;Step 2: Disconnect the mouse and keyboard&#10;Step 3: Remove the case screws&#10;Step 4: Remove the SATA power and data cables&#10;Step 5: Remove the hard drive&#10;Step 6: Remove the optical drive&#10;Step 7: Remove the adapter card&#10;Step 8: Remove the power supply&#10;Step 9: Remove front panel connectors&#10;Step 10: Remove the RAM" title="Disassemble a Computer">
            <a:extLst>
              <a:ext uri="{FF2B5EF4-FFF2-40B4-BE49-F238E27FC236}">
                <a16:creationId xmlns:a16="http://schemas.microsoft.com/office/drawing/2014/main" id="{65A12F76-8116-4AC3-A26E-E560C7793A34}"/>
              </a:ext>
            </a:extLst>
          </p:cNvPr>
          <p:cNvPicPr>
            <a:picLocks noGrp="1" noChangeAspect="1"/>
          </p:cNvPicPr>
          <p:nvPr>
            <p:ph idx="1"/>
          </p:nvPr>
        </p:nvPicPr>
        <p:blipFill>
          <a:blip r:embed="rId4"/>
          <a:stretch>
            <a:fillRect/>
          </a:stretch>
        </p:blipFill>
        <p:spPr>
          <a:xfrm>
            <a:off x="1082312" y="584109"/>
            <a:ext cx="6979376" cy="3975281"/>
          </a:xfrm>
          <a:ln>
            <a:solidFill>
              <a:srgbClr val="0070C0"/>
            </a:solidFill>
          </a:ln>
        </p:spPr>
      </p:pic>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a:t>Chapter 1: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a:t>What activities are associated with this chapter?</a:t>
            </a:r>
            <a:endParaRPr lang="en-US">
              <a:solidFill>
                <a:srgbClr val="00B0F0"/>
              </a:solidFill>
            </a:endParaRPr>
          </a:p>
          <a:p>
            <a:pPr marL="0" indent="0">
              <a:spcBef>
                <a:spcPct val="30000"/>
              </a:spcBef>
              <a:buNone/>
            </a:pPr>
            <a:endParaRPr lang="en-US"/>
          </a:p>
          <a:p>
            <a:pPr marL="89297" indent="0">
              <a:spcBef>
                <a:spcPct val="30000"/>
              </a:spcBef>
              <a:buNone/>
            </a:pPr>
            <a:endParaRPr lang="en-US"/>
          </a:p>
          <a:p>
            <a:pPr marL="89297" indent="0">
              <a:spcBef>
                <a:spcPct val="30000"/>
              </a:spcBef>
              <a:buNone/>
            </a:pP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84410181"/>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a:t>Activity Type</a:t>
                      </a:r>
                    </a:p>
                  </a:txBody>
                  <a:tcPr marL="68580" marR="68580" marT="34290" marB="34290" anchor="ctr"/>
                </a:tc>
                <a:tc>
                  <a:txBody>
                    <a:bodyPr/>
                    <a:lstStyle/>
                    <a:p>
                      <a:r>
                        <a:rPr lang="en-US" sz="1200"/>
                        <a:t>Activity Name</a:t>
                      </a:r>
                    </a:p>
                  </a:txBody>
                  <a:tcPr marL="68580" marR="68580" marT="34290" marB="34290" anchor="ctr"/>
                </a:tc>
                <a:tc>
                  <a:txBody>
                    <a:bodyPr/>
                    <a:lstStyle/>
                    <a:p>
                      <a:r>
                        <a:rPr lang="en-US"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a:t>1.2.7.2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Types of Optical Media</a:t>
                      </a:r>
                    </a:p>
                  </a:txBody>
                  <a:tcPr marL="68580" marR="68580" marT="34290" marB="34290" anchor="ctr"/>
                </a:tc>
                <a:tc>
                  <a:txBody>
                    <a:bodyPr/>
                    <a:lstStyle/>
                    <a:p>
                      <a:r>
                        <a:rPr lang="en-US" sz="1100"/>
                        <a:t>Recommended</a:t>
                      </a:r>
                      <a:endParaRPr lang="en-US" sz="110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a:t>1.2.8.4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r>
                        <a:rPr lang="en-US" sz="1100"/>
                        <a:t>Cables and Connectors</a:t>
                      </a:r>
                    </a:p>
                  </a:txBody>
                  <a:tcPr marL="68580" marR="68580" marT="34290" marB="34290" anchor="ctr"/>
                </a:tc>
                <a:tc>
                  <a:txBody>
                    <a:bodyPr/>
                    <a:lstStyle/>
                    <a:p>
                      <a:r>
                        <a:rPr lang="en-US" sz="1100"/>
                        <a:t>Recommended</a:t>
                      </a:r>
                      <a:endParaRPr lang="en-US" sz="110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a:t>1.2.9.5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r>
                        <a:rPr lang="en-US" sz="1100"/>
                        <a:t>Input Devices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a:t>1.2.10.6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Identify Visual and Auditory Output Device Characteristics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a:t>1.3.1.1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Video Explanation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Technician’s Toolkit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a:t>1.3.1.2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Technician’s Toolkit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a:t>1.3.2.1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Video Demonstration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a:t>Computer Disassembly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a:t>1.3.2.2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a:t>Lab</a:t>
                      </a:r>
                    </a:p>
                  </a:txBody>
                  <a:tcPr marL="68580" marR="68580" marT="34290" marB="34290" anchor="ctr"/>
                </a:tc>
                <a:tc>
                  <a:txBody>
                    <a:bodyPr/>
                    <a:lstStyle/>
                    <a:p>
                      <a:r>
                        <a:rPr lang="en-US" sz="1100"/>
                        <a:t>Disassemble a computer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a:ln>
                            <a:noFill/>
                          </a:ln>
                          <a:effectLst/>
                          <a:uLnTx/>
                          <a:uFillTx/>
                        </a:rPr>
                        <a:t>Recommended</a:t>
                      </a:r>
                      <a:endParaRPr kumimoji="0" lang="en-US" sz="1100" b="0" i="0" u="none" strike="noStrike" kern="1200" cap="none" spc="0" normalizeH="0" baseline="0" noProof="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286195510"/>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a:t>Computer Disassembly</a:t>
            </a:r>
            <a:br>
              <a:rPr lang="en-US"/>
            </a:br>
            <a:r>
              <a:rPr lang="en-US"/>
              <a:t>Lab – Disassemble a Computer</a:t>
            </a:r>
          </a:p>
        </p:txBody>
      </p:sp>
      <p:sp>
        <p:nvSpPr>
          <p:cNvPr id="4" name="Content Placeholder 3"/>
          <p:cNvSpPr>
            <a:spLocks noGrp="1"/>
          </p:cNvSpPr>
          <p:nvPr>
            <p:ph idx="1"/>
          </p:nvPr>
        </p:nvSpPr>
        <p:spPr/>
        <p:txBody>
          <a:bodyPr/>
          <a:lstStyle/>
          <a:p>
            <a:pPr marL="0" indent="0">
              <a:buNone/>
            </a:pPr>
            <a:r>
              <a:rPr lang="en-US"/>
              <a:t>In this lab, you will disassemble a computer using safe lab procedures and the proper tools. Use extreme care and follow all safety procedures. Familiarize yourself with the tools you will be using in this lab. </a:t>
            </a:r>
          </a:p>
          <a:p>
            <a:pPr marL="0" indent="0">
              <a:buNone/>
            </a:pPr>
            <a:r>
              <a:rPr lang="en-US" b="1"/>
              <a:t>Note:</a:t>
            </a:r>
            <a:r>
              <a:rPr lang="en-US"/>
              <a:t> If you cannot locate or remove the correct component, ask your instructor for help.</a:t>
            </a:r>
          </a:p>
        </p:txBody>
      </p:sp>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a:solidFill>
                  <a:schemeClr val="accent5">
                    <a:lumMod val="40000"/>
                    <a:lumOff val="60000"/>
                  </a:schemeClr>
                </a:solidFill>
              </a:rPr>
              <a:t>1.4 Chapter Summary</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a:latin typeface="Arial" charset="0"/>
              </a:rPr>
              <a:t>Conclusion</a:t>
            </a:r>
            <a:br>
              <a:rPr lang="en-US">
                <a:latin typeface="Arial" charset="0"/>
              </a:rPr>
            </a:br>
            <a:r>
              <a:rPr lang="en-US">
                <a:latin typeface="Arial" charset="0"/>
              </a:rPr>
              <a:t>Chapter 1: Introduction to Personal Computer Hardware</a:t>
            </a:r>
          </a:p>
        </p:txBody>
      </p:sp>
      <p:sp>
        <p:nvSpPr>
          <p:cNvPr id="4" name="Content Placeholder 3"/>
          <p:cNvSpPr>
            <a:spLocks noGrp="1"/>
          </p:cNvSpPr>
          <p:nvPr>
            <p:ph idx="1"/>
          </p:nvPr>
        </p:nvSpPr>
        <p:spPr>
          <a:xfrm>
            <a:off x="145357" y="938987"/>
            <a:ext cx="8853286" cy="3814245"/>
          </a:xfrm>
        </p:spPr>
        <p:txBody>
          <a:bodyPr/>
          <a:lstStyle/>
          <a:p>
            <a:pPr>
              <a:lnSpc>
                <a:spcPct val="85000"/>
              </a:lnSpc>
              <a:spcBef>
                <a:spcPct val="30000"/>
              </a:spcBef>
            </a:pPr>
            <a:r>
              <a:rPr lang="en-US"/>
              <a:t>Explain how to keep personal computer components safe.</a:t>
            </a:r>
          </a:p>
          <a:p>
            <a:pPr>
              <a:lnSpc>
                <a:spcPct val="85000"/>
              </a:lnSpc>
              <a:spcBef>
                <a:spcPct val="30000"/>
              </a:spcBef>
            </a:pPr>
            <a:r>
              <a:rPr lang="en-US"/>
              <a:t>Explain the features and functions of computer components.</a:t>
            </a:r>
          </a:p>
          <a:p>
            <a:pPr>
              <a:lnSpc>
                <a:spcPct val="85000"/>
              </a:lnSpc>
              <a:spcBef>
                <a:spcPct val="30000"/>
              </a:spcBef>
            </a:pPr>
            <a:r>
              <a:rPr lang="en-US"/>
              <a:t>Disassemble a computer.</a:t>
            </a:r>
          </a:p>
          <a:p>
            <a:pPr marL="0" indent="0">
              <a:buNone/>
            </a:pPr>
            <a:endParaRPr lang="en-US"/>
          </a:p>
        </p:txBody>
      </p:sp>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a:latin typeface="Arial" charset="0"/>
              </a:rPr>
              <a:t>Chapter 1</a:t>
            </a:r>
            <a:br>
              <a:rPr lang="en-US">
                <a:latin typeface="Arial" charset="0"/>
              </a:rPr>
            </a:br>
            <a:r>
              <a:rPr lang="en-US">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710336597"/>
              </p:ext>
            </p:extLst>
          </p:nvPr>
        </p:nvGraphicFramePr>
        <p:xfrm>
          <a:off x="328559" y="749391"/>
          <a:ext cx="8486882" cy="4114800"/>
        </p:xfrm>
        <a:graphic>
          <a:graphicData uri="http://schemas.openxmlformats.org/drawingml/2006/table">
            <a:tbl>
              <a:tblPr firstRow="1" bandRow="1">
                <a:tableStyleId>{F5AB1C69-6EDB-4FF4-983F-18BD219EF322}</a:tableStyleId>
              </a:tblPr>
              <a:tblGrid>
                <a:gridCol w="2571160">
                  <a:extLst>
                    <a:ext uri="{9D8B030D-6E8A-4147-A177-3AD203B41FA5}">
                      <a16:colId xmlns:a16="http://schemas.microsoft.com/office/drawing/2014/main" val="2731093094"/>
                    </a:ext>
                  </a:extLst>
                </a:gridCol>
                <a:gridCol w="2866767">
                  <a:extLst>
                    <a:ext uri="{9D8B030D-6E8A-4147-A177-3AD203B41FA5}">
                      <a16:colId xmlns:a16="http://schemas.microsoft.com/office/drawing/2014/main" val="2353496225"/>
                    </a:ext>
                  </a:extLst>
                </a:gridCol>
                <a:gridCol w="3048955">
                  <a:extLst>
                    <a:ext uri="{9D8B030D-6E8A-4147-A177-3AD203B41FA5}">
                      <a16:colId xmlns:a16="http://schemas.microsoft.com/office/drawing/2014/main" val="572663217"/>
                    </a:ext>
                  </a:extLst>
                </a:gridCol>
              </a:tblGrid>
              <a:tr h="3657727">
                <a:tc>
                  <a:txBody>
                    <a:bodyPr/>
                    <a:lstStyle/>
                    <a:p>
                      <a:pPr marL="173038" indent="-173038">
                        <a:spcBef>
                          <a:spcPts val="200"/>
                        </a:spcBef>
                        <a:spcAft>
                          <a:spcPts val="200"/>
                        </a:spcAft>
                        <a:buFont typeface="Arial" panose="020B0604020202020204" pitchFamily="34" charset="0"/>
                        <a:buChar char="•"/>
                      </a:pPr>
                      <a:r>
                        <a:rPr lang="en-US" b="0">
                          <a:solidFill>
                            <a:schemeClr val="tx1"/>
                          </a:solidFill>
                          <a:latin typeface="+mn-lt"/>
                        </a:rPr>
                        <a:t>Electrostatic discharge (ESD)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static electricity</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antistatic wrist straps</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alternating current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direct current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Advanced Technology (AT)</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AT Extended (ATX)</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ATX12V</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EPS12V</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SATA connector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Molex connector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Berg connector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4-pin to 8-pin auxiliary power connector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6/8-pin PCIe power connector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printed circuit board (PCB)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motherboard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Central Processing Unit (CPU)</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Chipset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Serially Attached SCSI (SAS)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Northbridge chipset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err="1">
                          <a:solidFill>
                            <a:schemeClr val="tx1"/>
                          </a:solidFill>
                          <a:latin typeface="+mn-lt"/>
                          <a:ea typeface="+mn-ea"/>
                          <a:cs typeface="+mn-cs"/>
                        </a:rPr>
                        <a:t>Sorthbridge</a:t>
                      </a:r>
                      <a:r>
                        <a:rPr lang="en-US" sz="1400" b="0" kern="1200">
                          <a:solidFill>
                            <a:schemeClr val="tx1"/>
                          </a:solidFill>
                          <a:latin typeface="+mn-lt"/>
                          <a:ea typeface="+mn-ea"/>
                          <a:cs typeface="+mn-cs"/>
                        </a:rPr>
                        <a:t> chipset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Universal Serial Bus (USB)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Advanced Technology </a:t>
                      </a:r>
                      <a:r>
                        <a:rPr lang="en-US" sz="1400" b="0" kern="1200" err="1">
                          <a:solidFill>
                            <a:schemeClr val="tx1"/>
                          </a:solidFill>
                          <a:latin typeface="+mn-lt"/>
                          <a:ea typeface="+mn-ea"/>
                          <a:cs typeface="+mn-cs"/>
                        </a:rPr>
                        <a:t>eXtended</a:t>
                      </a:r>
                      <a:r>
                        <a:rPr lang="en-US" sz="1400" b="0" kern="1200">
                          <a:solidFill>
                            <a:schemeClr val="tx1"/>
                          </a:solidFill>
                          <a:latin typeface="+mn-lt"/>
                          <a:ea typeface="+mn-ea"/>
                          <a:cs typeface="+mn-cs"/>
                        </a:rPr>
                        <a:t> (ATX)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Micro-ATX form factor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Mini-ITX form factor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ITX form factor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Pin Grid Array (PGA)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Land Grid Array (LGA)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passive cooling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active cooling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Random Access Memory (RAM)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Dual Inline Package (DIP)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Single Inline Memory Module (SIMM)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Dual Inline Memory Module (DIMM)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Small Outline DIMM (SODIMM)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L1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L2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L3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Parity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Error Correction Code (ECC)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3"/>
            <a:ext cx="9144000" cy="684471"/>
          </a:xfrm>
        </p:spPr>
        <p:txBody>
          <a:bodyPr/>
          <a:lstStyle/>
          <a:p>
            <a:pPr eaLnBrk="1" hangingPunct="1"/>
            <a:r>
              <a:rPr lang="en-US" sz="1400">
                <a:latin typeface="Arial" charset="0"/>
              </a:rPr>
              <a:t>Chapter 1</a:t>
            </a:r>
            <a:br>
              <a:rPr lang="en-US">
                <a:latin typeface="Arial" charset="0"/>
              </a:rPr>
            </a:br>
            <a:r>
              <a:rPr lang="en-US">
                <a:latin typeface="Arial" charset="0"/>
              </a:rPr>
              <a:t>New Terms and Commands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21333953"/>
              </p:ext>
            </p:extLst>
          </p:nvPr>
        </p:nvGraphicFramePr>
        <p:xfrm>
          <a:off x="221467" y="798944"/>
          <a:ext cx="8486882" cy="3850640"/>
        </p:xfrm>
        <a:graphic>
          <a:graphicData uri="http://schemas.openxmlformats.org/drawingml/2006/table">
            <a:tbl>
              <a:tblPr firstRow="1" bandRow="1">
                <a:tableStyleId>{F5AB1C69-6EDB-4FF4-983F-18BD219EF322}</a:tableStyleId>
              </a:tblPr>
              <a:tblGrid>
                <a:gridCol w="2941863">
                  <a:extLst>
                    <a:ext uri="{9D8B030D-6E8A-4147-A177-3AD203B41FA5}">
                      <a16:colId xmlns:a16="http://schemas.microsoft.com/office/drawing/2014/main" val="2731093094"/>
                    </a:ext>
                  </a:extLst>
                </a:gridCol>
                <a:gridCol w="2809102">
                  <a:extLst>
                    <a:ext uri="{9D8B030D-6E8A-4147-A177-3AD203B41FA5}">
                      <a16:colId xmlns:a16="http://schemas.microsoft.com/office/drawing/2014/main" val="2353496225"/>
                    </a:ext>
                  </a:extLst>
                </a:gridCol>
                <a:gridCol w="2735917">
                  <a:extLst>
                    <a:ext uri="{9D8B030D-6E8A-4147-A177-3AD203B41FA5}">
                      <a16:colId xmlns:a16="http://schemas.microsoft.com/office/drawing/2014/main" val="572663217"/>
                    </a:ext>
                  </a:extLst>
                </a:gridCol>
              </a:tblGrid>
              <a:tr h="3657727">
                <a:tc>
                  <a:txBody>
                    <a:bodyPr/>
                    <a:lstStyle/>
                    <a:p>
                      <a:pPr marL="173038" indent="-173038">
                        <a:spcBef>
                          <a:spcPts val="200"/>
                        </a:spcBef>
                        <a:spcAft>
                          <a:spcPts val="200"/>
                        </a:spcAft>
                        <a:buFont typeface="Arial" panose="020B0604020202020204" pitchFamily="34" charset="0"/>
                        <a:buChar char="•"/>
                      </a:pPr>
                      <a:r>
                        <a:rPr lang="en-US" b="0">
                          <a:solidFill>
                            <a:schemeClr val="tx1"/>
                          </a:solidFill>
                          <a:latin typeface="+mn-lt"/>
                        </a:rPr>
                        <a:t>Sound adapter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Wireless NIC</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Video adapter or display adapter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Capture card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TV tuner card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Universal Serial Bus (USB) controller card</a:t>
                      </a:r>
                    </a:p>
                    <a:p>
                      <a:pPr marL="173038" indent="-173038">
                        <a:spcBef>
                          <a:spcPts val="200"/>
                        </a:spcBef>
                        <a:spcAft>
                          <a:spcPts val="200"/>
                        </a:spcAft>
                        <a:buFont typeface="Arial" panose="020B0604020202020204" pitchFamily="34" charset="0"/>
                        <a:buChar char="•"/>
                      </a:pPr>
                      <a:r>
                        <a:rPr lang="en-US" b="0" err="1">
                          <a:solidFill>
                            <a:schemeClr val="tx1"/>
                          </a:solidFill>
                          <a:latin typeface="+mn-lt"/>
                        </a:rPr>
                        <a:t>eSATA</a:t>
                      </a:r>
                      <a:r>
                        <a:rPr lang="en-US" b="0">
                          <a:solidFill>
                            <a:schemeClr val="tx1"/>
                          </a:solidFill>
                          <a:latin typeface="+mn-lt"/>
                        </a:rPr>
                        <a:t> card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Peripheral Component Interconnect (PCI) slot</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Mini-PCI slot</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PCI </a:t>
                      </a:r>
                      <a:r>
                        <a:rPr lang="en-US" b="0" err="1">
                          <a:solidFill>
                            <a:schemeClr val="tx1"/>
                          </a:solidFill>
                          <a:latin typeface="+mn-lt"/>
                        </a:rPr>
                        <a:t>eXtended</a:t>
                      </a:r>
                      <a:r>
                        <a:rPr lang="en-US" b="0">
                          <a:solidFill>
                            <a:schemeClr val="tx1"/>
                          </a:solidFill>
                          <a:latin typeface="+mn-lt"/>
                        </a:rPr>
                        <a:t> (PCI-X) slot</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PCI Express (PCIe) slot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a:solidFill>
                            <a:schemeClr val="tx1"/>
                          </a:solidFill>
                          <a:latin typeface="+mn-lt"/>
                        </a:rPr>
                        <a:t>Accelerated Graphics Port (AGP) slot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Hard Disk drive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Tape drive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Solid State drive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err="1">
                          <a:solidFill>
                            <a:schemeClr val="tx1"/>
                          </a:solidFill>
                          <a:latin typeface="+mn-lt"/>
                          <a:ea typeface="+mn-ea"/>
                          <a:cs typeface="+mn-cs"/>
                        </a:rPr>
                        <a:t>mSata</a:t>
                      </a:r>
                      <a:r>
                        <a:rPr lang="en-US" sz="1400" b="0" kern="1200">
                          <a:solidFill>
                            <a:schemeClr val="tx1"/>
                          </a:solidFill>
                          <a:latin typeface="+mn-lt"/>
                          <a:ea typeface="+mn-ea"/>
                          <a:cs typeface="+mn-cs"/>
                        </a:rPr>
                        <a:t> or M.2 modules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Solid State Hybrid Drives (SSHDs)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Compact Disc (CD)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Digital Versatile Disc (DVD)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Blu-ray Disc (BD)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DisplayPort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Digital Visual Interface (DVI)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a:solidFill>
                            <a:schemeClr val="tx1"/>
                          </a:solidFill>
                          <a:latin typeface="+mn-lt"/>
                          <a:ea typeface="+mn-ea"/>
                          <a:cs typeface="+mn-cs"/>
                        </a:rPr>
                        <a:t>High-Definition Multimedia Interface (HDMI)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Thunderbolt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Video Graphics Array (VGA)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Radio Corporation of America (RCA)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ADF / Flatbed Scanner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Joystick and Gamepad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KVM Switch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Touch screen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Stylus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Magnetic strip reader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Barcode scanner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Signature pad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Smart card reader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NFC devices and terminals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249307876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3999" cy="675044"/>
          </a:xfrm>
        </p:spPr>
        <p:txBody>
          <a:bodyPr/>
          <a:lstStyle/>
          <a:p>
            <a:pPr eaLnBrk="1" hangingPunct="1"/>
            <a:r>
              <a:rPr lang="en-US" sz="1400">
                <a:latin typeface="Arial" charset="0"/>
              </a:rPr>
              <a:t>Chapter 1</a:t>
            </a:r>
            <a:br>
              <a:rPr lang="en-US">
                <a:latin typeface="Arial" charset="0"/>
              </a:rPr>
            </a:br>
            <a:r>
              <a:rPr lang="en-US">
                <a:latin typeface="Arial" charset="0"/>
              </a:rPr>
              <a:t>New Terms and Commands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768239634"/>
              </p:ext>
            </p:extLst>
          </p:nvPr>
        </p:nvGraphicFramePr>
        <p:xfrm>
          <a:off x="221467" y="798944"/>
          <a:ext cx="8486882" cy="3657727"/>
        </p:xfrm>
        <a:graphic>
          <a:graphicData uri="http://schemas.openxmlformats.org/drawingml/2006/table">
            <a:tbl>
              <a:tblPr firstRow="1" bandRow="1">
                <a:tableStyleId>{F5AB1C69-6EDB-4FF4-983F-18BD219EF322}</a:tableStyleId>
              </a:tblPr>
              <a:tblGrid>
                <a:gridCol w="2793582">
                  <a:extLst>
                    <a:ext uri="{9D8B030D-6E8A-4147-A177-3AD203B41FA5}">
                      <a16:colId xmlns:a16="http://schemas.microsoft.com/office/drawing/2014/main" val="2731093094"/>
                    </a:ext>
                  </a:extLst>
                </a:gridCol>
                <a:gridCol w="2957383">
                  <a:extLst>
                    <a:ext uri="{9D8B030D-6E8A-4147-A177-3AD203B41FA5}">
                      <a16:colId xmlns:a16="http://schemas.microsoft.com/office/drawing/2014/main" val="2353496225"/>
                    </a:ext>
                  </a:extLst>
                </a:gridCol>
                <a:gridCol w="2735917">
                  <a:extLst>
                    <a:ext uri="{9D8B030D-6E8A-4147-A177-3AD203B41FA5}">
                      <a16:colId xmlns:a16="http://schemas.microsoft.com/office/drawing/2014/main" val="572663217"/>
                    </a:ext>
                  </a:extLst>
                </a:gridCol>
              </a:tblGrid>
              <a:tr h="3657727">
                <a:tc>
                  <a:txBody>
                    <a:bodyPr/>
                    <a:lstStyle/>
                    <a:p>
                      <a:pPr marL="173038" indent="-173038">
                        <a:spcBef>
                          <a:spcPts val="200"/>
                        </a:spcBef>
                        <a:spcAft>
                          <a:spcPts val="200"/>
                        </a:spcAft>
                        <a:buFont typeface="Arial" panose="020B0604020202020204" pitchFamily="34" charset="0"/>
                        <a:buChar char="•"/>
                      </a:pPr>
                      <a:r>
                        <a:rPr lang="en-US" b="0">
                          <a:solidFill>
                            <a:schemeClr val="tx1"/>
                          </a:solidFill>
                          <a:latin typeface="+mn-lt"/>
                        </a:rPr>
                        <a:t>Facial recognition scanners</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Fingerprint scanners</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Voice recognition scanners</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Virtual reality headset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Liquid crystal display (LCD)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Light-emitting diode (LED)</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Organic LED (OLED)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Digital Light Processing (DLP)</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Virtual Reality (VR)</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Augmented Reality (AR)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Basic input/output system (BIOS) chip </a:t>
                      </a:r>
                    </a:p>
                    <a:p>
                      <a:pPr marL="173038" indent="-173038">
                        <a:spcBef>
                          <a:spcPts val="200"/>
                        </a:spcBef>
                        <a:spcAft>
                          <a:spcPts val="200"/>
                        </a:spcAft>
                        <a:buFont typeface="Arial" panose="020B0604020202020204" pitchFamily="34" charset="0"/>
                        <a:buChar char="•"/>
                      </a:pPr>
                      <a:r>
                        <a:rPr lang="en-US" b="0">
                          <a:solidFill>
                            <a:schemeClr val="tx1"/>
                          </a:solidFill>
                          <a:latin typeface="+mn-lt"/>
                        </a:rPr>
                        <a:t>Unified Extensible Firmware Interface (UEFI) chip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Serial Advanced Technology Attachment (SATA)</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Enhanced Integrated Drive Electronics (EIDE)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Small Computer System Interface (SCSI)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Read-Only Memory (ROM)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Programmable read-only memory chip (PROM)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Erasable programmable read-only memory chip (EPROM)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Electrically erasable programmable read-only memory chip (EPROM)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Dynamic RAM (DRAM)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Static RAM (SRAM)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Synchronous Dynamic RAM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Double Data Rate Synchronous Dynamic RAM (DDR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DDR2 Synchronous Dynamic RAM (DDR2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DDR3 Synchronous Dynamic RAM (DDR3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DDR4 Synchronous Dynamic RAM (DDR4 SDRAM)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a:solidFill>
                            <a:schemeClr val="tx1"/>
                          </a:solidFill>
                          <a:latin typeface="+mn-lt"/>
                          <a:ea typeface="+mn-ea"/>
                          <a:cs typeface="+mn-cs"/>
                        </a:rPr>
                        <a:t>GDDR Synchronous Dynamic RAM (GDDR SDRAM)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02086662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a:t>Chapter 1: Assessment</a:t>
            </a:r>
          </a:p>
        </p:txBody>
      </p:sp>
      <p:sp>
        <p:nvSpPr>
          <p:cNvPr id="7171" name="Rectangle 34"/>
          <p:cNvSpPr>
            <a:spLocks noGrp="1" noChangeArrowheads="1"/>
          </p:cNvSpPr>
          <p:nvPr>
            <p:ph idx="1"/>
          </p:nvPr>
        </p:nvSpPr>
        <p:spPr>
          <a:xfrm>
            <a:off x="145357" y="1112980"/>
            <a:ext cx="8853286" cy="3418829"/>
          </a:xfrm>
        </p:spPr>
        <p:txBody>
          <a:bodyPr/>
          <a:lstStyle/>
          <a:p>
            <a:pPr eaLnBrk="1" hangingPunct="1">
              <a:spcBef>
                <a:spcPct val="30000"/>
              </a:spcBef>
            </a:pPr>
            <a:r>
              <a:rPr lang="en-US"/>
              <a:t>Students should complete Chapter 1, “Assessment” after completing Chapter 1.</a:t>
            </a:r>
          </a:p>
          <a:p>
            <a:pPr eaLnBrk="1" hangingPunct="1">
              <a:spcBef>
                <a:spcPct val="30000"/>
              </a:spcBef>
            </a:pPr>
            <a:r>
              <a:rPr lang="en-US"/>
              <a:t>Quizzes, the lab,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Chapter 1: Best Practices</a:t>
            </a:r>
          </a:p>
        </p:txBody>
      </p:sp>
      <p:sp>
        <p:nvSpPr>
          <p:cNvPr id="11266" name="Rectangle 34"/>
          <p:cNvSpPr>
            <a:spLocks noGrp="1" noChangeArrowheads="1"/>
          </p:cNvSpPr>
          <p:nvPr>
            <p:ph idx="1"/>
          </p:nvPr>
        </p:nvSpPr>
        <p:spPr>
          <a:xfrm>
            <a:off x="144065" y="798944"/>
            <a:ext cx="8853286" cy="4155319"/>
          </a:xfrm>
        </p:spPr>
        <p:txBody>
          <a:bodyPr/>
          <a:lstStyle/>
          <a:p>
            <a:pPr marL="0" indent="0">
              <a:lnSpc>
                <a:spcPct val="85000"/>
              </a:lnSpc>
              <a:spcBef>
                <a:spcPct val="30000"/>
              </a:spcBef>
              <a:buNone/>
            </a:pPr>
            <a:r>
              <a:rPr lang="en-US"/>
              <a:t>Prior to teaching Chapter 1, the instructor should:</a:t>
            </a:r>
          </a:p>
          <a:p>
            <a:pPr eaLnBrk="1" hangingPunct="1">
              <a:lnSpc>
                <a:spcPct val="85000"/>
              </a:lnSpc>
              <a:spcBef>
                <a:spcPct val="30000"/>
              </a:spcBef>
            </a:pPr>
            <a:r>
              <a:rPr lang="en-US"/>
              <a:t>Complete Chapter 1, “Assessment.”</a:t>
            </a:r>
          </a:p>
          <a:p>
            <a:pPr eaLnBrk="1" hangingPunct="1">
              <a:lnSpc>
                <a:spcPct val="85000"/>
              </a:lnSpc>
              <a:spcBef>
                <a:spcPct val="30000"/>
              </a:spcBef>
            </a:pPr>
            <a:r>
              <a:rPr lang="en-US"/>
              <a:t>The objectives of this chapter are:</a:t>
            </a:r>
          </a:p>
          <a:p>
            <a:pPr lvl="1">
              <a:lnSpc>
                <a:spcPct val="85000"/>
              </a:lnSpc>
              <a:spcBef>
                <a:spcPct val="30000"/>
              </a:spcBef>
            </a:pPr>
            <a:r>
              <a:rPr lang="en-US"/>
              <a:t>Explain how to keep personal computer components safe.</a:t>
            </a:r>
          </a:p>
          <a:p>
            <a:pPr lvl="1">
              <a:lnSpc>
                <a:spcPct val="85000"/>
              </a:lnSpc>
              <a:spcBef>
                <a:spcPct val="30000"/>
              </a:spcBef>
            </a:pPr>
            <a:r>
              <a:rPr lang="en-US"/>
              <a:t>Explain the features and functions of computer components.</a:t>
            </a:r>
          </a:p>
          <a:p>
            <a:pPr lvl="1">
              <a:lnSpc>
                <a:spcPct val="85000"/>
              </a:lnSpc>
              <a:spcBef>
                <a:spcPct val="30000"/>
              </a:spcBef>
            </a:pPr>
            <a:r>
              <a:rPr lang="en-US"/>
              <a:t>Disassemble a PC.</a:t>
            </a:r>
          </a:p>
          <a:p>
            <a:pPr>
              <a:lnSpc>
                <a:spcPct val="85000"/>
              </a:lnSpc>
              <a:spcBef>
                <a:spcPct val="30000"/>
              </a:spcBef>
            </a:pPr>
            <a:r>
              <a:rPr lang="en-US"/>
              <a:t>This chapter includes lectures and concepts.  Try to include as many questions as possible to keep students engaged during the presentation.</a:t>
            </a:r>
          </a:p>
          <a:p>
            <a:pPr eaLnBrk="1" hangingPunct="1">
              <a:lnSpc>
                <a:spcPct val="85000"/>
              </a:lnSpc>
              <a:spcBef>
                <a:spcPct val="30000"/>
              </a:spcBef>
            </a:pPr>
            <a:endParaRPr lang="en-US"/>
          </a:p>
          <a:p>
            <a:pPr marL="630238" lvl="2" indent="-214313">
              <a:buFont typeface="Arial" panose="020B0604020202020204" pitchFamily="34" charset="0"/>
              <a:buChar char="•"/>
            </a:pPr>
            <a:endParaRPr lang="en-US" sz="1200"/>
          </a:p>
          <a:p>
            <a:pPr marL="630238" lvl="2" indent="-214313">
              <a:buFont typeface="Arial" panose="020B0604020202020204" pitchFamily="34" charset="0"/>
              <a:buChar char="•"/>
            </a:pPr>
            <a:endParaRPr lang="en-US" sz="1500"/>
          </a:p>
          <a:p>
            <a:pPr eaLnBrk="1" hangingPunct="1">
              <a:lnSpc>
                <a:spcPct val="85000"/>
              </a:lnSpc>
              <a:spcBef>
                <a:spcPct val="30000"/>
              </a:spcBef>
            </a:pPr>
            <a:endParaRPr lang="en-US" b="1">
              <a:solidFill>
                <a:srgbClr val="FF0000"/>
              </a:solidFill>
            </a:endParaRPr>
          </a:p>
          <a:p>
            <a:pPr eaLnBrk="1" hangingPunct="1">
              <a:lnSpc>
                <a:spcPct val="85000"/>
              </a:lnSpc>
              <a:spcBef>
                <a:spcPct val="30000"/>
              </a:spcBef>
            </a:pPr>
            <a:endParaRPr lang="en-US"/>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50629"/>
            <a:ext cx="9144000" cy="757551"/>
          </a:xfrm>
        </p:spPr>
        <p:txBody>
          <a:bodyPr/>
          <a:lstStyle/>
          <a:p>
            <a:r>
              <a:rPr lang="en-US"/>
              <a:t>Chapter 1: Best Practices (Cont.)</a:t>
            </a:r>
          </a:p>
        </p:txBody>
      </p:sp>
      <p:sp>
        <p:nvSpPr>
          <p:cNvPr id="11266" name="Rectangle 34"/>
          <p:cNvSpPr>
            <a:spLocks noGrp="1" noChangeArrowheads="1"/>
          </p:cNvSpPr>
          <p:nvPr>
            <p:ph idx="1"/>
          </p:nvPr>
        </p:nvSpPr>
        <p:spPr>
          <a:xfrm>
            <a:off x="145357" y="988181"/>
            <a:ext cx="8853286" cy="4155319"/>
          </a:xfrm>
        </p:spPr>
        <p:txBody>
          <a:bodyPr/>
          <a:lstStyle/>
          <a:p>
            <a:pPr>
              <a:lnSpc>
                <a:spcPct val="85000"/>
              </a:lnSpc>
              <a:spcBef>
                <a:spcPct val="30000"/>
              </a:spcBef>
            </a:pPr>
            <a:r>
              <a:rPr lang="en-US"/>
              <a:t>Section 1.1</a:t>
            </a:r>
          </a:p>
          <a:p>
            <a:pPr lvl="1"/>
            <a:r>
              <a:rPr lang="en-US" altLang="ja-JP"/>
              <a:t>Ask the students or have a class discussion regarding</a:t>
            </a:r>
          </a:p>
          <a:p>
            <a:pPr lvl="2"/>
            <a:r>
              <a:rPr lang="en-US" altLang="ja-JP"/>
              <a:t>What kind of personal computer do they have?</a:t>
            </a:r>
          </a:p>
          <a:p>
            <a:pPr lvl="2"/>
            <a:r>
              <a:rPr lang="en-US" altLang="ja-JP"/>
              <a:t>What are the differences between a desktop PC and a laptop?</a:t>
            </a:r>
          </a:p>
          <a:p>
            <a:pPr lvl="2"/>
            <a:r>
              <a:rPr lang="en-US" altLang="ja-JP"/>
              <a:t>What are different considerations in terms of computing device safety, for example, desktop vs. laptop?</a:t>
            </a:r>
          </a:p>
          <a:p>
            <a:r>
              <a:rPr lang="en-US" altLang="ja-JP"/>
              <a:t>Section 1.2</a:t>
            </a:r>
          </a:p>
          <a:p>
            <a:pPr lvl="1"/>
            <a:r>
              <a:rPr lang="en-US" altLang="ja-JP"/>
              <a:t>Ask the students or have a class discussion</a:t>
            </a:r>
          </a:p>
          <a:p>
            <a:pPr lvl="2"/>
            <a:r>
              <a:rPr lang="en-US" altLang="ja-JP"/>
              <a:t>What are the hardware components in their desktop PC or laptop? </a:t>
            </a:r>
          </a:p>
          <a:p>
            <a:pPr lvl="3"/>
            <a:r>
              <a:rPr lang="en-US" altLang="ja-JP"/>
              <a:t>What is the specification of those components? </a:t>
            </a:r>
          </a:p>
          <a:p>
            <a:pPr lvl="3"/>
            <a:r>
              <a:rPr lang="en-US" altLang="ja-JP"/>
              <a:t>How do specifications affect the performance or functions of the PC or laptop?</a:t>
            </a:r>
          </a:p>
          <a:p>
            <a:pPr lvl="3"/>
            <a:r>
              <a:rPr lang="en-US" altLang="ja-JP"/>
              <a:t>What are new input/output devices that they would like to have? Why?</a:t>
            </a:r>
          </a:p>
          <a:p>
            <a:pPr marL="0" indent="0">
              <a:lnSpc>
                <a:spcPct val="85000"/>
              </a:lnSpc>
              <a:spcBef>
                <a:spcPct val="30000"/>
              </a:spcBef>
              <a:buNone/>
            </a:pPr>
            <a:endParaRPr lang="en-US"/>
          </a:p>
          <a:p>
            <a:pPr>
              <a:lnSpc>
                <a:spcPct val="85000"/>
              </a:lnSpc>
              <a:spcBef>
                <a:spcPct val="30000"/>
              </a:spcBef>
            </a:pPr>
            <a:endParaRPr lang="en-US"/>
          </a:p>
          <a:p>
            <a:pPr>
              <a:lnSpc>
                <a:spcPct val="85000"/>
              </a:lnSpc>
              <a:spcBef>
                <a:spcPct val="30000"/>
              </a:spcBef>
            </a:pPr>
            <a:endParaRPr lang="en-US"/>
          </a:p>
          <a:p>
            <a:pPr lvl="1">
              <a:lnSpc>
                <a:spcPct val="85000"/>
              </a:lnSpc>
              <a:spcBef>
                <a:spcPct val="30000"/>
              </a:spcBef>
            </a:pPr>
            <a:endParaRPr lang="en-US"/>
          </a:p>
          <a:p>
            <a:pPr eaLnBrk="1" hangingPunct="1">
              <a:lnSpc>
                <a:spcPct val="85000"/>
              </a:lnSpc>
              <a:spcBef>
                <a:spcPct val="30000"/>
              </a:spcBef>
            </a:pPr>
            <a:endParaRPr lang="en-US"/>
          </a:p>
          <a:p>
            <a:pPr marL="630238" lvl="2" indent="-214313">
              <a:buFont typeface="Arial" panose="020B0604020202020204" pitchFamily="34" charset="0"/>
              <a:buChar char="•"/>
            </a:pPr>
            <a:endParaRPr lang="en-US" sz="1200"/>
          </a:p>
          <a:p>
            <a:pPr marL="630238" lvl="2" indent="-214313">
              <a:buFont typeface="Arial" panose="020B0604020202020204" pitchFamily="34" charset="0"/>
              <a:buChar char="•"/>
            </a:pPr>
            <a:endParaRPr lang="en-US" sz="1500"/>
          </a:p>
          <a:p>
            <a:pPr eaLnBrk="1" hangingPunct="1">
              <a:lnSpc>
                <a:spcPct val="85000"/>
              </a:lnSpc>
              <a:spcBef>
                <a:spcPct val="30000"/>
              </a:spcBef>
            </a:pPr>
            <a:endParaRPr lang="en-US" b="1">
              <a:solidFill>
                <a:srgbClr val="FF0000"/>
              </a:solidFill>
            </a:endParaRPr>
          </a:p>
          <a:p>
            <a:pPr eaLnBrk="1" hangingPunct="1">
              <a:lnSpc>
                <a:spcPct val="85000"/>
              </a:lnSpc>
              <a:spcBef>
                <a:spcPct val="30000"/>
              </a:spcBef>
            </a:pPr>
            <a:endParaRPr lang="en-US"/>
          </a:p>
        </p:txBody>
      </p:sp>
    </p:spTree>
    <p:custDataLst>
      <p:tags r:id="rId1"/>
    </p:custDataLst>
    <p:extLst>
      <p:ext uri="{BB962C8B-B14F-4D97-AF65-F5344CB8AC3E}">
        <p14:creationId xmlns:p14="http://schemas.microsoft.com/office/powerpoint/2010/main" val="48307896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6" ma:contentTypeDescription="Create a new document." ma:contentTypeScope="" ma:versionID="67ce0d3f94bd152d2ed4934fbcb4d4e9">
  <xsd:schema xmlns:xsd="http://www.w3.org/2001/XMLSchema" xmlns:xs="http://www.w3.org/2001/XMLSchema" xmlns:p="http://schemas.microsoft.com/office/2006/metadata/properties" xmlns:ns2="dab91150-83e4-4955-ae6a-5f526aa3d51c" targetNamespace="http://schemas.microsoft.com/office/2006/metadata/properties" ma:root="true" ma:fieldsID="24dfc353d4b0b8f4b8306118793e679e"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4EC2BE-3856-46C2-B1EC-CA664EBA34A4}">
  <ds:schemaRefs>
    <ds:schemaRef ds:uri="http://schemas.microsoft.com/sharepoint/v3/contenttype/forms"/>
  </ds:schemaRefs>
</ds:datastoreItem>
</file>

<file path=customXml/itemProps2.xml><?xml version="1.0" encoding="utf-8"?>
<ds:datastoreItem xmlns:ds="http://schemas.openxmlformats.org/officeDocument/2006/customXml" ds:itemID="{493E9A48-D7C3-4AFE-8DA4-2D18ED364B8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282374-9D96-4420-9331-2A50FBFFA2E6}"/>
</file>

<file path=docProps/app.xml><?xml version="1.0" encoding="utf-8"?>
<Properties xmlns="http://schemas.openxmlformats.org/officeDocument/2006/extended-properties" xmlns:vt="http://schemas.openxmlformats.org/officeDocument/2006/docPropsVTypes">
  <Template>Default Theme</Template>
  <Application>Microsoft Office PowerPoint</Application>
  <PresentationFormat>On-screen Show (16:9)</PresentationFormat>
  <Slides>66</Slides>
  <Notes>65</Notes>
  <HiddenSlides>12</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Default Theme</vt:lpstr>
      <vt:lpstr>Chapter 1: Introduction to                Personal Computer     Hardware</vt:lpstr>
      <vt:lpstr>Instructor Materials – Chapter 1 Planning Guide</vt:lpstr>
      <vt:lpstr>Chapter 1: Introduction to Personal Computer Hardware</vt:lpstr>
      <vt:lpstr>Check Your Understanding and What Do You Already Know? </vt:lpstr>
      <vt:lpstr>Chapter 1: Activities</vt:lpstr>
      <vt:lpstr>Chapter 1: Activities (Cont.)</vt:lpstr>
      <vt:lpstr>Chapter 1: Assessment</vt:lpstr>
      <vt:lpstr>Chapter 1: Best Practices</vt:lpstr>
      <vt:lpstr>Chapter 1: Best Practices (Cont.)</vt:lpstr>
      <vt:lpstr>Chapter 1: Best Practices (Cont.)</vt:lpstr>
      <vt:lpstr>Chapter 1: Additional Help</vt:lpstr>
      <vt:lpstr>Chapter 1: Introduction to                Personal Computer     Hardware</vt:lpstr>
      <vt:lpstr>Chapter 1 - Sections &amp; Objectives</vt:lpstr>
      <vt:lpstr>Chapter 1 - Sections &amp; Objectives (Cont.)</vt:lpstr>
      <vt:lpstr>1.1 Personal Computer</vt:lpstr>
      <vt:lpstr>Video Explanation – What is in a computer?</vt:lpstr>
      <vt:lpstr>Personal Computers Electrical Safety</vt:lpstr>
      <vt:lpstr>Electrical and ESD Safety ESD</vt:lpstr>
      <vt:lpstr>1.2 PC Components</vt:lpstr>
      <vt:lpstr>PC Components Cases</vt:lpstr>
      <vt:lpstr>PC Components Power Supplies</vt:lpstr>
      <vt:lpstr>PC Components Connectors</vt:lpstr>
      <vt:lpstr>PC Components Power Supply Voltage</vt:lpstr>
      <vt:lpstr>PC Components Motherboards</vt:lpstr>
      <vt:lpstr>PC Components Motherboard Components</vt:lpstr>
      <vt:lpstr>PC Components Motherboard Chipset</vt:lpstr>
      <vt:lpstr>PC Components Motherboard Form Factors</vt:lpstr>
      <vt:lpstr>PC Components What is CPU?</vt:lpstr>
      <vt:lpstr>PC Components Cooling Systems</vt:lpstr>
      <vt:lpstr>PC Components Types of Memory</vt:lpstr>
      <vt:lpstr>PC Components Types of ROM</vt:lpstr>
      <vt:lpstr>PC Components Types of RAM</vt:lpstr>
      <vt:lpstr>PC Components Memory Modules</vt:lpstr>
      <vt:lpstr>PC Components Memory Modules (Cont.)</vt:lpstr>
      <vt:lpstr>PC Components Memory Modules (Cont.)</vt:lpstr>
      <vt:lpstr>PC Components Adapter Cards</vt:lpstr>
      <vt:lpstr>PC Components Adapter Cards (Cont.)</vt:lpstr>
      <vt:lpstr>PC Components Types of Storage Devices</vt:lpstr>
      <vt:lpstr>PC Components Storage Device Interfaces</vt:lpstr>
      <vt:lpstr>PC Components Magnetic Media Storage</vt:lpstr>
      <vt:lpstr>PC Components Semiconductor Storage</vt:lpstr>
      <vt:lpstr>PC Components Semiconductor Storage (Cont.)</vt:lpstr>
      <vt:lpstr>PC Components Types of Optical Storage Devices</vt:lpstr>
      <vt:lpstr>PC Components Types of Optical Storage Devices (Cont.)</vt:lpstr>
      <vt:lpstr>PC Components Video Ports and Cables</vt:lpstr>
      <vt:lpstr>PC Components Other Ports and Cables</vt:lpstr>
      <vt:lpstr>PC Components Adapters and Converters</vt:lpstr>
      <vt:lpstr>PC Components The Original Input Devices</vt:lpstr>
      <vt:lpstr>PC Components New Input Devices</vt:lpstr>
      <vt:lpstr>PC Components More New Input Devices</vt:lpstr>
      <vt:lpstr>PC Components Most Recent Input Devices</vt:lpstr>
      <vt:lpstr>PC Components What are Output Devices?</vt:lpstr>
      <vt:lpstr>PC Components Monitors and Projectors</vt:lpstr>
      <vt:lpstr>PC Components VR and AR Headsets</vt:lpstr>
      <vt:lpstr>PC Components Printers</vt:lpstr>
      <vt:lpstr>PC Components Speakers and Headphones</vt:lpstr>
      <vt:lpstr>1.3 Computer Disassembly</vt:lpstr>
      <vt:lpstr>Video Explanation – Technician's Toolkit</vt:lpstr>
      <vt:lpstr>Video Demonstration – Computer Disassembly</vt:lpstr>
      <vt:lpstr>Computer Disassembly Lab – Disassemble a Computer</vt:lpstr>
      <vt:lpstr>1.4 Chapter Summary</vt:lpstr>
      <vt:lpstr>Conclusion Chapter 1: Introduction to Personal Computer Hardware</vt:lpstr>
      <vt:lpstr>Chapter 1 New Terms and Commands</vt:lpstr>
      <vt:lpstr>Chapter 1 New Terms and Commands (Cont.)</vt:lpstr>
      <vt:lpstr>Chapter 1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revision>3</cp:revision>
  <dcterms:created xsi:type="dcterms:W3CDTF">2016-08-22T22:27:36Z</dcterms:created>
  <dcterms:modified xsi:type="dcterms:W3CDTF">2022-02-15T07:43:56Z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y fmtid="{D5CDD505-2E9C-101B-9397-08002B2CF9AE}" pid="10" name="ContentTypeId">
    <vt:lpwstr>0x0101002D64F994B0480E4EA0F01584F11416CF</vt:lpwstr>
  </property>
</Properties>
</file>